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4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35CE0-8820-4E5E-AFA4-032733DF2447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B8FAB-9202-4FA4-AC7E-B67816105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9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C519D-30E1-4883-8A7D-150F083126E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177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7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3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1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9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2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2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2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9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8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6EBD6-8470-4BAF-8DFB-E297CB06587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2E8D7-5FC3-41CA-8ABD-7E5A5CA68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3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271" y="365125"/>
            <a:ext cx="11810082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7030A0"/>
                </a:solidFill>
                <a:latin typeface="Arial Black" panose="020B0A04020102020204" pitchFamily="34" charset="0"/>
              </a:rPr>
              <a:t>Driving Transactional </a:t>
            </a:r>
            <a:r>
              <a:rPr lang="en-US" i="1" u="sng" dirty="0">
                <a:solidFill>
                  <a:srgbClr val="7030A0"/>
                </a:solidFill>
                <a:latin typeface="Arial Black" panose="020B0A04020102020204" pitchFamily="34" charset="0"/>
              </a:rPr>
              <a:t>Quantity</a:t>
            </a:r>
            <a:r>
              <a:rPr lang="en-US" sz="3600" dirty="0">
                <a:solidFill>
                  <a:srgbClr val="7030A0"/>
                </a:solidFill>
                <a:latin typeface="Arial Black" panose="020B0A04020102020204" pitchFamily="34" charset="0"/>
              </a:rPr>
              <a:t> Requires…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78459"/>
            <a:ext cx="10972800" cy="45258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An effective “First Service Visit” process</a:t>
            </a:r>
          </a:p>
          <a:p>
            <a:pPr>
              <a:spcBef>
                <a:spcPts val="180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Setting the “Next Service Appointment” During Active Delivery</a:t>
            </a:r>
          </a:p>
          <a:p>
            <a:pPr>
              <a:spcBef>
                <a:spcPts val="180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Following Up on Appointment “No Shows”</a:t>
            </a:r>
          </a:p>
          <a:p>
            <a:pPr>
              <a:spcBef>
                <a:spcPts val="180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Following Up on Declined Repairs or Maintenance</a:t>
            </a:r>
          </a:p>
          <a:p>
            <a:pPr>
              <a:spcBef>
                <a:spcPts val="180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New Owner’s Clinics</a:t>
            </a:r>
          </a:p>
          <a:p>
            <a:pPr>
              <a:spcBef>
                <a:spcPts val="1800"/>
              </a:spcBef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Aggressive Tire Merchandizing</a:t>
            </a:r>
          </a:p>
        </p:txBody>
      </p:sp>
      <p:pic>
        <p:nvPicPr>
          <p:cNvPr id="5" name="Picture 2" descr="H:\COMMON\Marketing\Images\Stock Photos\7744 Print Ad Image2.15.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605" y="4926717"/>
            <a:ext cx="3251200" cy="186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95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52400"/>
            <a:ext cx="109728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7030A0"/>
                </a:solidFill>
                <a:latin typeface="Arial Black" panose="020B0A04020102020204" pitchFamily="34" charset="0"/>
              </a:rPr>
              <a:t>Driving Transactional </a:t>
            </a:r>
            <a:r>
              <a:rPr lang="en-US" i="1" u="sng" dirty="0">
                <a:solidFill>
                  <a:srgbClr val="7030A0"/>
                </a:solidFill>
                <a:latin typeface="Arial Black" panose="020B0A04020102020204" pitchFamily="34" charset="0"/>
              </a:rPr>
              <a:t>Quality</a:t>
            </a:r>
            <a:r>
              <a:rPr lang="en-US" sz="3600" dirty="0">
                <a:solidFill>
                  <a:srgbClr val="7030A0"/>
                </a:solidFill>
                <a:latin typeface="Arial Black" panose="020B0A04020102020204" pitchFamily="34" charset="0"/>
              </a:rPr>
              <a:t> Requires…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397000"/>
            <a:ext cx="10972800" cy="4978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467" b="1" dirty="0">
                <a:solidFill>
                  <a:schemeClr val="accent6">
                    <a:lumMod val="50000"/>
                  </a:schemeClr>
                </a:solidFill>
              </a:rPr>
              <a:t>Pre-visit Development of a Sales Strategy per Customer</a:t>
            </a:r>
          </a:p>
          <a:p>
            <a:pPr>
              <a:lnSpc>
                <a:spcPct val="120000"/>
              </a:lnSpc>
            </a:pPr>
            <a:r>
              <a:rPr lang="en-US" sz="3467" b="1" dirty="0">
                <a:solidFill>
                  <a:schemeClr val="accent6">
                    <a:lumMod val="50000"/>
                  </a:schemeClr>
                </a:solidFill>
              </a:rPr>
              <a:t>100% Practice of the Service “Road to A Sale”</a:t>
            </a:r>
          </a:p>
          <a:p>
            <a:pPr>
              <a:lnSpc>
                <a:spcPct val="120000"/>
              </a:lnSpc>
            </a:pPr>
            <a:r>
              <a:rPr lang="en-US" sz="3467" b="1" dirty="0">
                <a:solidFill>
                  <a:schemeClr val="accent6">
                    <a:lumMod val="50000"/>
                  </a:schemeClr>
                </a:solidFill>
              </a:rPr>
              <a:t>100% Interactive Walk-a-Round with Customer</a:t>
            </a:r>
          </a:p>
          <a:p>
            <a:pPr>
              <a:lnSpc>
                <a:spcPct val="120000"/>
              </a:lnSpc>
            </a:pPr>
            <a:r>
              <a:rPr lang="en-US" sz="3467" b="1" dirty="0">
                <a:solidFill>
                  <a:schemeClr val="accent6">
                    <a:lumMod val="50000"/>
                  </a:schemeClr>
                </a:solidFill>
              </a:rPr>
              <a:t>Menu Presentation to 100% of Menu Opportunities</a:t>
            </a:r>
          </a:p>
          <a:p>
            <a:pPr>
              <a:lnSpc>
                <a:spcPct val="120000"/>
              </a:lnSpc>
            </a:pPr>
            <a:r>
              <a:rPr lang="en-US" sz="3467" b="1" dirty="0">
                <a:solidFill>
                  <a:schemeClr val="accent6">
                    <a:lumMod val="50000"/>
                  </a:schemeClr>
                </a:solidFill>
              </a:rPr>
              <a:t>100% Multi-Point Inspection on All Vehicles  </a:t>
            </a:r>
          </a:p>
          <a:p>
            <a:pPr>
              <a:lnSpc>
                <a:spcPct val="120000"/>
              </a:lnSpc>
            </a:pPr>
            <a:r>
              <a:rPr lang="en-US" sz="3467" b="1" dirty="0">
                <a:solidFill>
                  <a:schemeClr val="accent6">
                    <a:lumMod val="50000"/>
                  </a:schemeClr>
                </a:solidFill>
              </a:rPr>
              <a:t>Attractive and Competitive “Todays Special” Board</a:t>
            </a:r>
          </a:p>
          <a:p>
            <a:pPr>
              <a:lnSpc>
                <a:spcPct val="120000"/>
              </a:lnSpc>
            </a:pPr>
            <a:r>
              <a:rPr lang="en-US" sz="3467" b="1" dirty="0">
                <a:solidFill>
                  <a:schemeClr val="accent6">
                    <a:lumMod val="50000"/>
                  </a:schemeClr>
                </a:solidFill>
              </a:rPr>
              <a:t>Immediate T.O when Customer First Declines Recommended Work</a:t>
            </a:r>
          </a:p>
        </p:txBody>
      </p:sp>
    </p:spTree>
    <p:extLst>
      <p:ext uri="{BB962C8B-B14F-4D97-AF65-F5344CB8AC3E}">
        <p14:creationId xmlns:p14="http://schemas.microsoft.com/office/powerpoint/2010/main" val="359664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8872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Service Sales Management Involves…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76270" y="990600"/>
            <a:ext cx="11812530" cy="5080000"/>
          </a:xfrm>
        </p:spPr>
        <p:txBody>
          <a:bodyPr>
            <a:noAutofit/>
          </a:bodyPr>
          <a:lstStyle/>
          <a:p>
            <a:pPr marL="609585" indent="-609585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Determining what each advisor’s (and technician’s) sales plan must be, and what activities (</a:t>
            </a:r>
            <a:r>
              <a:rPr lang="en-US" sz="2000" b="1" i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expectations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) must be habitually performed and flawlessly executed, in order for you to accomplish your departmental plan.</a:t>
            </a:r>
          </a:p>
          <a:p>
            <a:pPr marL="609585" indent="-609585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Deciding how you will document your expectations, then doing it, then communicating the expectations (through documentation and explanation), and finally reinforcing these expectations through regular one-on-one meetings.</a:t>
            </a:r>
          </a:p>
          <a:p>
            <a:pPr marL="609585" indent="-609585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Developing your method of measuring your producers’ performance to these expectations on an accurate and timely basis, and then doing it!</a:t>
            </a:r>
          </a:p>
          <a:p>
            <a:pPr marL="609585" indent="-609585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Reporting the level of producer performance via highly-visible scoreboards, in a best-to-worst, top-to-bottom manner.</a:t>
            </a:r>
          </a:p>
          <a:p>
            <a:pPr marL="609585" indent="-609585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Celebrating the improved performance level with your team.</a:t>
            </a:r>
          </a:p>
        </p:txBody>
      </p:sp>
    </p:spTree>
    <p:extLst>
      <p:ext uri="{BB962C8B-B14F-4D97-AF65-F5344CB8AC3E}">
        <p14:creationId xmlns:p14="http://schemas.microsoft.com/office/powerpoint/2010/main" val="1615200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231</Words>
  <Application>Microsoft Office PowerPoint</Application>
  <PresentationFormat>Widescreen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Driving Transactional Quantity Requires…</vt:lpstr>
      <vt:lpstr>Driving Transactional Quality Requires…</vt:lpstr>
      <vt:lpstr>Service Sales Management Involves…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Driving Transactional Quantity Requires…</dc:title>
  <dc:creator>sheryl house</dc:creator>
  <cp:lastModifiedBy>sheryl house</cp:lastModifiedBy>
  <cp:revision>1</cp:revision>
  <dcterms:created xsi:type="dcterms:W3CDTF">2017-01-31T20:20:31Z</dcterms:created>
  <dcterms:modified xsi:type="dcterms:W3CDTF">2017-01-31T20:27:48Z</dcterms:modified>
</cp:coreProperties>
</file>