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0"/>
  </p:handoutMasterIdLst>
  <p:sldIdLst>
    <p:sldId id="256" r:id="rId2"/>
    <p:sldId id="262" r:id="rId3"/>
    <p:sldId id="257" r:id="rId4"/>
    <p:sldId id="259" r:id="rId5"/>
    <p:sldId id="258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13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01EA2517-C3B7-4E4C-9D50-D06AEDF4782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C6E3131-3549-431E-929C-C717B65FA8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69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81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15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3228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30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34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3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2981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15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3081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762000"/>
            <a:ext cx="7772400" cy="4724400"/>
          </a:xfrm>
        </p:spPr>
        <p:txBody>
          <a:bodyPr/>
          <a:lstStyle/>
          <a:p>
            <a:pPr algn="ctr"/>
            <a:r>
              <a:rPr lang="en-US" altLang="en-US" sz="6600" b="1">
                <a:solidFill>
                  <a:schemeClr val="hlink"/>
                </a:solidFill>
              </a:rPr>
              <a:t>ASR Process Expectations   at</a:t>
            </a:r>
            <a:br>
              <a:rPr lang="en-US" altLang="en-US" sz="6600" b="1">
                <a:solidFill>
                  <a:schemeClr val="hlink"/>
                </a:solidFill>
              </a:rPr>
            </a:br>
            <a:r>
              <a:rPr lang="en-US" altLang="en-US" sz="8800" b="1" i="1">
                <a:solidFill>
                  <a:schemeClr val="accent2"/>
                </a:solidFill>
              </a:rPr>
              <a:t>East Ford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33400" y="990600"/>
            <a:ext cx="77724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en-US" altLang="en-US" sz="6600" b="1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609600"/>
            <a:ext cx="8610600" cy="5410200"/>
          </a:xfrm>
        </p:spPr>
        <p:txBody>
          <a:bodyPr/>
          <a:lstStyle/>
          <a:p>
            <a:pPr algn="ctr"/>
            <a:r>
              <a:rPr lang="en-US" altLang="en-US" sz="5400" b="1">
                <a:solidFill>
                  <a:schemeClr val="hlink"/>
                </a:solidFill>
              </a:rPr>
              <a:t>How Do We Address</a:t>
            </a:r>
            <a:br>
              <a:rPr lang="en-US" altLang="en-US" sz="5400" b="1">
                <a:solidFill>
                  <a:schemeClr val="hlink"/>
                </a:solidFill>
              </a:rPr>
            </a:br>
            <a:r>
              <a:rPr lang="en-US" altLang="en-US" sz="5400" b="1">
                <a:solidFill>
                  <a:schemeClr val="hlink"/>
                </a:solidFill>
              </a:rPr>
              <a:t> </a:t>
            </a:r>
            <a:r>
              <a:rPr lang="en-US" altLang="en-US" sz="5400" b="1" u="sng">
                <a:solidFill>
                  <a:schemeClr val="hlink"/>
                </a:solidFill>
              </a:rPr>
              <a:t>Our Deficiency Of</a:t>
            </a:r>
            <a:r>
              <a:rPr lang="en-US" altLang="en-US" sz="5400" b="1">
                <a:solidFill>
                  <a:schemeClr val="hlink"/>
                </a:solidFill>
              </a:rPr>
              <a:t>  </a:t>
            </a:r>
            <a:r>
              <a:rPr lang="en-US" altLang="en-US" sz="5400" b="1">
                <a:solidFill>
                  <a:schemeClr val="accent2"/>
                </a:solidFill>
              </a:rPr>
              <a:t>More Than</a:t>
            </a:r>
            <a:br>
              <a:rPr lang="en-US" altLang="en-US" sz="5400" b="1">
                <a:solidFill>
                  <a:schemeClr val="hlink"/>
                </a:solidFill>
              </a:rPr>
            </a:br>
            <a:r>
              <a:rPr lang="en-US" altLang="en-US" sz="5400" b="1">
                <a:solidFill>
                  <a:schemeClr val="hlink"/>
                </a:solidFill>
              </a:rPr>
              <a:t> </a:t>
            </a:r>
            <a:r>
              <a:rPr lang="en-US" altLang="en-US" sz="5400" b="1">
                <a:solidFill>
                  <a:schemeClr val="accent2"/>
                </a:solidFill>
              </a:rPr>
              <a:t>400 ASR Hours</a:t>
            </a:r>
            <a:br>
              <a:rPr lang="en-US" altLang="en-US" sz="5400" b="1">
                <a:solidFill>
                  <a:schemeClr val="accent2"/>
                </a:solidFill>
              </a:rPr>
            </a:br>
            <a:r>
              <a:rPr lang="en-US" altLang="en-US" sz="5400" b="1">
                <a:solidFill>
                  <a:schemeClr val="accent2"/>
                </a:solidFill>
              </a:rPr>
              <a:t> Per Month</a:t>
            </a:r>
            <a:r>
              <a:rPr lang="en-US" altLang="en-US" sz="5400" b="1">
                <a:solidFill>
                  <a:schemeClr val="hlink"/>
                </a:solidFill>
              </a:rPr>
              <a:t>?</a:t>
            </a:r>
            <a:br>
              <a:rPr lang="en-US" altLang="en-US" sz="5400" b="1">
                <a:solidFill>
                  <a:schemeClr val="hlink"/>
                </a:solidFill>
              </a:rPr>
            </a:br>
            <a:r>
              <a:rPr lang="en-US" altLang="en-US" sz="4800" b="1">
                <a:solidFill>
                  <a:schemeClr val="hlink"/>
                </a:solidFill>
              </a:rPr>
              <a:t> </a:t>
            </a:r>
            <a:endParaRPr lang="en-US" altLang="en-US" sz="5400" b="1">
              <a:solidFill>
                <a:schemeClr val="hlink"/>
              </a:solidFill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04800" y="228600"/>
            <a:ext cx="85344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en-US" altLang="en-US" sz="6600" b="1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609600"/>
            <a:ext cx="8610600" cy="5410200"/>
          </a:xfrm>
        </p:spPr>
        <p:txBody>
          <a:bodyPr/>
          <a:lstStyle/>
          <a:p>
            <a:pPr algn="ctr"/>
            <a:r>
              <a:rPr lang="en-US" altLang="en-US" sz="5400" b="1">
                <a:solidFill>
                  <a:schemeClr val="hlink"/>
                </a:solidFill>
              </a:rPr>
              <a:t>By Employing        The 6 Elements</a:t>
            </a:r>
            <a:br>
              <a:rPr lang="en-US" altLang="en-US" sz="5400" b="1">
                <a:solidFill>
                  <a:schemeClr val="hlink"/>
                </a:solidFill>
              </a:rPr>
            </a:br>
            <a:r>
              <a:rPr lang="en-US" altLang="en-US" sz="5400" b="1">
                <a:solidFill>
                  <a:schemeClr val="hlink"/>
                </a:solidFill>
              </a:rPr>
              <a:t> of Effective</a:t>
            </a:r>
            <a:br>
              <a:rPr lang="en-US" altLang="en-US" sz="5400" b="1">
                <a:solidFill>
                  <a:schemeClr val="accent2"/>
                </a:solidFill>
              </a:rPr>
            </a:br>
            <a:r>
              <a:rPr lang="en-US" altLang="en-US" sz="8000" b="1" i="1">
                <a:solidFill>
                  <a:schemeClr val="accent2"/>
                </a:solidFill>
              </a:rPr>
              <a:t>Accountability</a:t>
            </a:r>
            <a:br>
              <a:rPr lang="en-US" altLang="en-US" sz="8000" b="1" i="1">
                <a:solidFill>
                  <a:schemeClr val="accent2"/>
                </a:solidFill>
              </a:rPr>
            </a:br>
            <a:r>
              <a:rPr lang="en-US" altLang="en-US" sz="8000" b="1" i="1">
                <a:solidFill>
                  <a:schemeClr val="accent2"/>
                </a:solidFill>
              </a:rPr>
              <a:t>Management</a:t>
            </a:r>
            <a:r>
              <a:rPr lang="en-US" altLang="en-US" sz="5400" b="1">
                <a:solidFill>
                  <a:schemeClr val="accent2"/>
                </a:solidFill>
              </a:rPr>
              <a:t>.</a:t>
            </a:r>
            <a:r>
              <a:rPr lang="en-US" altLang="en-US" sz="4800" b="1">
                <a:solidFill>
                  <a:schemeClr val="hlink"/>
                </a:solidFill>
              </a:rPr>
              <a:t> </a:t>
            </a:r>
            <a:endParaRPr lang="en-US" altLang="en-US" sz="5400" b="1">
              <a:solidFill>
                <a:schemeClr val="hlink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04800" y="228600"/>
            <a:ext cx="85344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en-US" altLang="en-US" sz="6600" b="1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ChangeArrowheads="1"/>
          </p:cNvSpPr>
          <p:nvPr/>
        </p:nvSpPr>
        <p:spPr bwMode="auto">
          <a:xfrm>
            <a:off x="304800" y="0"/>
            <a:ext cx="827722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80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defRPr sz="38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>
              <a:defRPr sz="38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>
              <a:defRPr sz="38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>
              <a:defRPr sz="38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3000" b="1">
                <a:latin typeface="Arial" panose="020B0604020202020204" pitchFamily="34" charset="0"/>
                <a:cs typeface="Times New Roman" panose="02020603050405020304" pitchFamily="18" charset="0"/>
              </a:rPr>
              <a:t>The 6</a:t>
            </a:r>
            <a:r>
              <a:rPr lang="en-US" altLang="en-US" sz="30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000" b="1">
                <a:latin typeface="Arial" panose="020B0604020202020204" pitchFamily="34" charset="0"/>
                <a:cs typeface="Times New Roman" panose="02020603050405020304" pitchFamily="18" charset="0"/>
              </a:rPr>
              <a:t>Primary Elements of </a:t>
            </a:r>
            <a:br>
              <a:rPr lang="en-US" altLang="en-US" sz="3000" b="1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en-US" sz="3000" b="1">
                <a:latin typeface="Arial" panose="020B0604020202020204" pitchFamily="34" charset="0"/>
                <a:cs typeface="Times New Roman" panose="02020603050405020304" pitchFamily="18" charset="0"/>
              </a:rPr>
              <a:t>Effective </a:t>
            </a:r>
            <a:r>
              <a:rPr lang="en-US" altLang="en-US" sz="3000" b="1">
                <a:latin typeface="Arial" panose="020B0604020202020204" pitchFamily="34" charset="0"/>
                <a:cs typeface="Arial" panose="020B0604020202020204" pitchFamily="34" charset="0"/>
              </a:rPr>
              <a:t>Accountability Management</a:t>
            </a:r>
          </a:p>
        </p:txBody>
      </p:sp>
      <p:sp>
        <p:nvSpPr>
          <p:cNvPr id="21509" name="Rectangle 3"/>
          <p:cNvSpPr>
            <a:spLocks noChangeArrowheads="1"/>
          </p:cNvSpPr>
          <p:nvPr/>
        </p:nvSpPr>
        <p:spPr bwMode="auto">
          <a:xfrm>
            <a:off x="381000" y="1143000"/>
            <a:ext cx="85344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79450" indent="-679450" defTabSz="1019175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1019175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1019175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1019175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1019175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1019175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1019175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1019175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1019175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chemeClr val="hlink"/>
                </a:solidFill>
                <a:cs typeface="Times New Roman" panose="02020603050405020304" pitchFamily="18" charset="0"/>
              </a:rPr>
              <a:t>1.  Plan your work, and work your plan!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chemeClr val="hlink"/>
                </a:solidFill>
                <a:cs typeface="Times New Roman" panose="02020603050405020304" pitchFamily="18" charset="0"/>
              </a:rPr>
              <a:t>2.  Clearly define and communicate your expectations.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chemeClr val="hlink"/>
                </a:solidFill>
                <a:cs typeface="Times New Roman" panose="02020603050405020304" pitchFamily="18" charset="0"/>
              </a:rPr>
              <a:t>3.  Measure what you intend to manage!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chemeClr val="hlink"/>
                </a:solidFill>
                <a:cs typeface="Times New Roman" panose="02020603050405020304" pitchFamily="18" charset="0"/>
              </a:rPr>
              <a:t>4.  Inspect what you expect!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chemeClr val="hlink"/>
                </a:solidFill>
                <a:cs typeface="Times New Roman" panose="02020603050405020304" pitchFamily="18" charset="0"/>
              </a:rPr>
              <a:t>5.  Reward positive results, and respond appropriately to negative results!  </a:t>
            </a:r>
            <a:r>
              <a:rPr lang="en-US" altLang="en-US" sz="2400" b="1" i="1">
                <a:solidFill>
                  <a:schemeClr val="hlink"/>
                </a:solidFill>
                <a:cs typeface="Times New Roman" panose="02020603050405020304" pitchFamily="18" charset="0"/>
              </a:rPr>
              <a:t>(Positive behavior that is rewarded will be repeated;  and negative behavior that is not effectively addressed will, likewise, be repeated.)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chemeClr val="hlink"/>
                </a:solidFill>
                <a:cs typeface="Times New Roman" panose="02020603050405020304" pitchFamily="18" charset="0"/>
              </a:rPr>
              <a:t>6.  Develop and Implement a Systemic Structure! </a:t>
            </a:r>
            <a:r>
              <a:rPr lang="en-US" altLang="en-US" sz="2400" b="1" i="1">
                <a:solidFill>
                  <a:schemeClr val="hlink"/>
                </a:solidFill>
                <a:cs typeface="Times New Roman" panose="02020603050405020304" pitchFamily="18" charset="0"/>
              </a:rPr>
              <a:t>(“Dissimilar” people operating within the same Systemic Structure will produce “similar” results.)</a:t>
            </a:r>
            <a:endParaRPr lang="en-US" altLang="en-US" sz="2400">
              <a:solidFill>
                <a:schemeClr val="hlink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00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28600"/>
            <a:ext cx="8458200" cy="6400800"/>
          </a:xfrm>
        </p:spPr>
        <p:txBody>
          <a:bodyPr/>
          <a:lstStyle/>
          <a:p>
            <a:pPr algn="ctr"/>
            <a:r>
              <a:rPr lang="en-US" altLang="en-US" sz="4800" b="1">
                <a:solidFill>
                  <a:schemeClr val="hlink"/>
                </a:solidFill>
              </a:rPr>
              <a:t>The Service Manager, the Service Advisors, the Technicians, and the Support Staff Must Become</a:t>
            </a:r>
            <a:br>
              <a:rPr lang="en-US" altLang="en-US" sz="5400" b="1">
                <a:solidFill>
                  <a:schemeClr val="accent2"/>
                </a:solidFill>
              </a:rPr>
            </a:br>
            <a:r>
              <a:rPr lang="en-US" altLang="en-US" sz="8000" b="1" i="1">
                <a:solidFill>
                  <a:schemeClr val="accent2"/>
                </a:solidFill>
              </a:rPr>
              <a:t>Accountable</a:t>
            </a:r>
            <a:br>
              <a:rPr lang="en-US" altLang="en-US" sz="8000" b="1" i="1">
                <a:solidFill>
                  <a:schemeClr val="accent2"/>
                </a:solidFill>
              </a:rPr>
            </a:br>
            <a:r>
              <a:rPr lang="en-US" altLang="en-US" sz="4800" b="1" i="1">
                <a:solidFill>
                  <a:schemeClr val="hlink"/>
                </a:solidFill>
              </a:rPr>
              <a:t>To Themselves and </a:t>
            </a:r>
            <a:br>
              <a:rPr lang="en-US" altLang="en-US" sz="4800" b="1" i="1">
                <a:solidFill>
                  <a:schemeClr val="hlink"/>
                </a:solidFill>
              </a:rPr>
            </a:br>
            <a:r>
              <a:rPr lang="en-US" altLang="en-US" sz="4800" b="1" i="1">
                <a:solidFill>
                  <a:schemeClr val="hlink"/>
                </a:solidFill>
              </a:rPr>
              <a:t>To Each Other!</a:t>
            </a:r>
            <a:r>
              <a:rPr lang="en-US" altLang="en-US" sz="4800" b="1">
                <a:solidFill>
                  <a:schemeClr val="hlink"/>
                </a:solidFill>
              </a:rPr>
              <a:t> </a:t>
            </a:r>
            <a:endParaRPr lang="en-US" altLang="en-US" sz="5400" b="1">
              <a:solidFill>
                <a:schemeClr val="hlink"/>
              </a:solidFill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04800" y="228600"/>
            <a:ext cx="85344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en-US" altLang="en-US" sz="6600" b="1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7200" b="1" u="sng">
                <a:solidFill>
                  <a:schemeClr val="accent2"/>
                </a:solidFill>
              </a:rPr>
              <a:t>Technicians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 b="1">
                <a:solidFill>
                  <a:schemeClr val="accent2"/>
                </a:solidFill>
              </a:rPr>
              <a:t>One-Out-Of-Two</a:t>
            </a:r>
            <a:r>
              <a:rPr lang="en-US" altLang="en-US" sz="2600"/>
              <a:t> Customer R.O.’s Must Have an ASR Submitted to the Service Advisor</a:t>
            </a:r>
          </a:p>
          <a:p>
            <a:r>
              <a:rPr lang="en-US" altLang="en-US" sz="3600" b="1">
                <a:solidFill>
                  <a:schemeClr val="accent2"/>
                </a:solidFill>
              </a:rPr>
              <a:t>The</a:t>
            </a:r>
            <a:r>
              <a:rPr lang="en-US" altLang="en-US" sz="2600"/>
              <a:t> </a:t>
            </a:r>
            <a:r>
              <a:rPr lang="en-US" altLang="en-US" sz="3600" b="1">
                <a:solidFill>
                  <a:schemeClr val="accent2"/>
                </a:solidFill>
              </a:rPr>
              <a:t>Average</a:t>
            </a:r>
            <a:r>
              <a:rPr lang="en-US" altLang="en-US" sz="2600"/>
              <a:t> ASR Should Request 3.5 Hours of Necessary Service</a:t>
            </a:r>
          </a:p>
          <a:p>
            <a:r>
              <a:rPr lang="en-US" altLang="en-US" sz="3600" b="1">
                <a:solidFill>
                  <a:schemeClr val="accent2"/>
                </a:solidFill>
              </a:rPr>
              <a:t>Only 6 Quality ASRs</a:t>
            </a:r>
            <a:r>
              <a:rPr lang="en-US" altLang="en-US" sz="2600"/>
              <a:t> Per Group Per Day [4 Groups x 6 ASRs Per Day x 21 Working Days Per Month = 504 ASRs]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7200" b="1" u="sng">
                <a:solidFill>
                  <a:schemeClr val="accent2"/>
                </a:solidFill>
              </a:rPr>
              <a:t>Advisors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3600" b="1">
                <a:solidFill>
                  <a:schemeClr val="accent2"/>
                </a:solidFill>
              </a:rPr>
              <a:t>Quality Communication</a:t>
            </a:r>
            <a:r>
              <a:rPr lang="en-US" altLang="en-US" sz="2600"/>
              <a:t> with the Technician and/or Group Leader to understand </a:t>
            </a:r>
            <a:r>
              <a:rPr lang="en-US" altLang="en-US" sz="2600" b="1"/>
              <a:t>Why The Hours Should Be Recommended</a:t>
            </a:r>
            <a:r>
              <a:rPr lang="en-US" altLang="en-US" sz="2600"/>
              <a:t>.</a:t>
            </a:r>
          </a:p>
          <a:p>
            <a:pPr>
              <a:lnSpc>
                <a:spcPct val="80000"/>
              </a:lnSpc>
            </a:pPr>
            <a:r>
              <a:rPr lang="en-US" altLang="en-US" sz="3600" b="1">
                <a:solidFill>
                  <a:schemeClr val="accent2"/>
                </a:solidFill>
              </a:rPr>
              <a:t>Sound Strategy</a:t>
            </a:r>
            <a:r>
              <a:rPr lang="en-US" altLang="en-US" sz="2600"/>
              <a:t> on </a:t>
            </a:r>
            <a:r>
              <a:rPr lang="en-US" altLang="en-US" sz="2600" b="1"/>
              <a:t>How The Recommended Work Should Be Presented to the Customer</a:t>
            </a:r>
            <a:r>
              <a:rPr lang="en-US" altLang="en-US" sz="2600"/>
              <a:t>.</a:t>
            </a:r>
          </a:p>
          <a:p>
            <a:pPr>
              <a:lnSpc>
                <a:spcPct val="80000"/>
              </a:lnSpc>
            </a:pPr>
            <a:r>
              <a:rPr lang="en-US" altLang="en-US" sz="3600" b="1">
                <a:solidFill>
                  <a:schemeClr val="accent2"/>
                </a:solidFill>
              </a:rPr>
              <a:t>Only 6 ASRs Presented</a:t>
            </a:r>
            <a:r>
              <a:rPr lang="en-US" altLang="en-US" sz="2600"/>
              <a:t> Per Advisor Per Day, </a:t>
            </a:r>
            <a:r>
              <a:rPr lang="en-US" altLang="en-US" sz="2600" b="1"/>
              <a:t>Closing Total Technician Requested Hours With Customers @ 40.0%.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b="1" u="sng">
                <a:solidFill>
                  <a:schemeClr val="accent2"/>
                </a:solidFill>
              </a:rPr>
              <a:t>Service Manager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100" b="1">
                <a:solidFill>
                  <a:schemeClr val="accent2"/>
                </a:solidFill>
              </a:rPr>
              <a:t>Enforce All Areas of Accountability Management, particularly:</a:t>
            </a:r>
          </a:p>
          <a:p>
            <a:pPr lvl="1">
              <a:lnSpc>
                <a:spcPct val="90000"/>
              </a:lnSpc>
            </a:pPr>
            <a:r>
              <a:rPr lang="en-US" altLang="en-US" sz="3000" b="1">
                <a:solidFill>
                  <a:schemeClr val="hlink"/>
                </a:solidFill>
              </a:rPr>
              <a:t>Communicating Expectations</a:t>
            </a:r>
          </a:p>
          <a:p>
            <a:pPr lvl="1">
              <a:lnSpc>
                <a:spcPct val="90000"/>
              </a:lnSpc>
            </a:pPr>
            <a:r>
              <a:rPr lang="en-US" altLang="en-US" sz="3000" b="1">
                <a:solidFill>
                  <a:schemeClr val="hlink"/>
                </a:solidFill>
              </a:rPr>
              <a:t>Inspecting What You Expect</a:t>
            </a:r>
          </a:p>
          <a:p>
            <a:pPr lvl="1">
              <a:lnSpc>
                <a:spcPct val="90000"/>
              </a:lnSpc>
            </a:pPr>
            <a:r>
              <a:rPr lang="en-US" altLang="en-US" sz="3000" b="1">
                <a:solidFill>
                  <a:schemeClr val="hlink"/>
                </a:solidFill>
              </a:rPr>
              <a:t>Rewarding and/or Responding</a:t>
            </a:r>
          </a:p>
          <a:p>
            <a:pPr>
              <a:lnSpc>
                <a:spcPct val="90000"/>
              </a:lnSpc>
            </a:pPr>
            <a:r>
              <a:rPr lang="en-US" altLang="en-US" sz="3100" b="1">
                <a:solidFill>
                  <a:schemeClr val="accent2"/>
                </a:solidFill>
              </a:rPr>
              <a:t>100% Personal Follow-Up with Customers on “Un-Sold” ASR Hours (Kenny or Mike)</a:t>
            </a:r>
            <a:endParaRPr lang="en-US" altLang="en-US" sz="2100"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7200" b="1" u="sng">
                <a:solidFill>
                  <a:schemeClr val="accent2"/>
                </a:solidFill>
              </a:rPr>
              <a:t>Support Staff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3700" b="1">
                <a:solidFill>
                  <a:schemeClr val="accent2"/>
                </a:solidFill>
              </a:rPr>
              <a:t>Ensure that we “Measure What We Need to Manage”</a:t>
            </a:r>
          </a:p>
          <a:p>
            <a:pPr lvl="1">
              <a:lnSpc>
                <a:spcPct val="80000"/>
              </a:lnSpc>
            </a:pPr>
            <a:r>
              <a:rPr lang="en-US" altLang="en-US" sz="3300" b="1">
                <a:solidFill>
                  <a:schemeClr val="hlink"/>
                </a:solidFill>
              </a:rPr>
              <a:t>Accurately</a:t>
            </a:r>
          </a:p>
          <a:p>
            <a:pPr lvl="1">
              <a:lnSpc>
                <a:spcPct val="80000"/>
              </a:lnSpc>
            </a:pPr>
            <a:r>
              <a:rPr lang="en-US" altLang="en-US" sz="3300" b="1">
                <a:solidFill>
                  <a:schemeClr val="hlink"/>
                </a:solidFill>
              </a:rPr>
              <a:t>On a Timely Basis</a:t>
            </a:r>
          </a:p>
          <a:p>
            <a:pPr>
              <a:lnSpc>
                <a:spcPct val="80000"/>
              </a:lnSpc>
            </a:pPr>
            <a:r>
              <a:rPr lang="en-US" altLang="en-US" sz="3600" b="1">
                <a:solidFill>
                  <a:schemeClr val="accent2"/>
                </a:solidFill>
              </a:rPr>
              <a:t>Ensure that Results are Reported (</a:t>
            </a:r>
            <a:r>
              <a:rPr lang="en-US" altLang="en-US" sz="3600" b="1" i="1">
                <a:solidFill>
                  <a:schemeClr val="accent2"/>
                </a:solidFill>
              </a:rPr>
              <a:t>Scorekeeping</a:t>
            </a:r>
            <a:r>
              <a:rPr lang="en-US" altLang="en-US" sz="3600" b="1">
                <a:solidFill>
                  <a:schemeClr val="accent2"/>
                </a:solidFill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altLang="en-US" sz="3300" b="1">
                <a:solidFill>
                  <a:schemeClr val="hlink"/>
                </a:solidFill>
              </a:rPr>
              <a:t>Accurately</a:t>
            </a:r>
          </a:p>
          <a:p>
            <a:pPr lvl="1">
              <a:lnSpc>
                <a:spcPct val="80000"/>
              </a:lnSpc>
            </a:pPr>
            <a:r>
              <a:rPr lang="en-US" altLang="en-US" sz="3300" b="1">
                <a:solidFill>
                  <a:schemeClr val="hlink"/>
                </a:solidFill>
              </a:rPr>
              <a:t>On a Timely Basis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04800" y="0"/>
            <a:ext cx="8686800" cy="659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FINALLY……IT NEEDS TO BE UNDERSTOOD THAT THE SUCCESS OF THE ASR PROCESS REQUIRES </a:t>
            </a:r>
            <a:r>
              <a:rPr lang="en-US" altLang="en-US" sz="3600" b="1" i="1" u="sng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TEAMWORK</a:t>
            </a:r>
            <a:r>
              <a:rPr lang="en-US" altLang="en-US" sz="2800" b="1" i="1" u="sng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n-US" sz="2800" b="1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IT REQUIRES A JOINT EFFORT AMONG THE MANAGEMENT, SALES, TECHNICAL, AND SUPPORT STAFF TO PROPERLY SELL ADDITIONAL, NEEDED SERVICE WORK TO CUSTOMERS.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BREAKDOWN IN THE TEAMWORK WILL MOST LIKELY CAUSE A FAILURE IN THE ASR PROCESS.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 WILL ALL GREATLY BENEFIT FROM A SUCCESSFUL ASR PROCESS.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36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LET’S LOOK AT HOW WE ALL WIN!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33400" y="990600"/>
            <a:ext cx="77724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en-US" altLang="en-US" sz="6600" b="1">
              <a:solidFill>
                <a:schemeClr val="hlink"/>
              </a:solidFill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09600" y="914400"/>
            <a:ext cx="7772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9600" b="1" i="1">
                <a:solidFill>
                  <a:schemeClr val="accent2"/>
                </a:solidFill>
              </a:rPr>
              <a:t>It’s All About the Numbers!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533400"/>
            <a:ext cx="8534400" cy="5486400"/>
          </a:xfrm>
        </p:spPr>
        <p:txBody>
          <a:bodyPr/>
          <a:lstStyle/>
          <a:p>
            <a:pPr algn="ctr"/>
            <a:r>
              <a:rPr lang="en-US" altLang="en-US" sz="6600" b="1">
                <a:solidFill>
                  <a:schemeClr val="hlink"/>
                </a:solidFill>
              </a:rPr>
              <a:t>We average approximately </a:t>
            </a:r>
            <a:r>
              <a:rPr lang="en-US" altLang="en-US" sz="6600" b="1">
                <a:solidFill>
                  <a:schemeClr val="accent2"/>
                </a:solidFill>
              </a:rPr>
              <a:t>1,000</a:t>
            </a:r>
            <a:r>
              <a:rPr lang="en-US" altLang="en-US" sz="6600" b="1">
                <a:solidFill>
                  <a:schemeClr val="hlink"/>
                </a:solidFill>
              </a:rPr>
              <a:t>           Customer-Paid R.O.s Per Month.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533400" y="990600"/>
            <a:ext cx="77724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en-US" altLang="en-US" sz="6600" b="1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304800"/>
            <a:ext cx="8534400" cy="6172200"/>
          </a:xfrm>
        </p:spPr>
        <p:txBody>
          <a:bodyPr/>
          <a:lstStyle/>
          <a:p>
            <a:pPr algn="ctr"/>
            <a:r>
              <a:rPr lang="en-US" altLang="en-US" sz="6600" b="1">
                <a:solidFill>
                  <a:schemeClr val="hlink"/>
                </a:solidFill>
              </a:rPr>
              <a:t>These 1,000 Vehicles have an Average of  </a:t>
            </a:r>
            <a:r>
              <a:rPr lang="en-US" altLang="en-US" sz="6600" b="1">
                <a:solidFill>
                  <a:schemeClr val="accent2"/>
                </a:solidFill>
              </a:rPr>
              <a:t>60,000</a:t>
            </a:r>
            <a:r>
              <a:rPr lang="en-US" altLang="en-US" sz="6600" b="1">
                <a:solidFill>
                  <a:schemeClr val="hlink"/>
                </a:solidFill>
              </a:rPr>
              <a:t>           Miles on the Odometer.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533400" y="990600"/>
            <a:ext cx="77724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en-US" altLang="en-US" sz="6600" b="1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609600"/>
            <a:ext cx="8610600" cy="5410200"/>
          </a:xfrm>
        </p:spPr>
        <p:txBody>
          <a:bodyPr/>
          <a:lstStyle/>
          <a:p>
            <a:pPr algn="ctr"/>
            <a:r>
              <a:rPr lang="en-US" altLang="en-US" sz="5400" b="1">
                <a:solidFill>
                  <a:schemeClr val="hlink"/>
                </a:solidFill>
              </a:rPr>
              <a:t>Our Technicians </a:t>
            </a:r>
            <a:r>
              <a:rPr lang="en-US" altLang="en-US" sz="5400" b="1" i="1" u="sng">
                <a:solidFill>
                  <a:schemeClr val="hlink"/>
                </a:solidFill>
              </a:rPr>
              <a:t>Must</a:t>
            </a:r>
            <a:r>
              <a:rPr lang="en-US" altLang="en-US" sz="5400" b="1">
                <a:solidFill>
                  <a:schemeClr val="hlink"/>
                </a:solidFill>
              </a:rPr>
              <a:t> Write and Submit Quality ASRs on          </a:t>
            </a:r>
            <a:r>
              <a:rPr lang="en-US" altLang="en-US" sz="5400" b="1">
                <a:solidFill>
                  <a:schemeClr val="accent2"/>
                </a:solidFill>
              </a:rPr>
              <a:t>at least</a:t>
            </a:r>
            <a:r>
              <a:rPr lang="en-US" altLang="en-US" sz="5400" b="1">
                <a:solidFill>
                  <a:schemeClr val="hlink"/>
                </a:solidFill>
              </a:rPr>
              <a:t> </a:t>
            </a:r>
            <a:r>
              <a:rPr lang="en-US" altLang="en-US" sz="5400" b="1">
                <a:solidFill>
                  <a:schemeClr val="accent2"/>
                </a:solidFill>
              </a:rPr>
              <a:t>50%</a:t>
            </a:r>
            <a:r>
              <a:rPr lang="en-US" altLang="en-US" sz="5400" b="1">
                <a:solidFill>
                  <a:schemeClr val="hlink"/>
                </a:solidFill>
              </a:rPr>
              <a:t>                   of these Customer-Paid R.O.s Per Month.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04800" y="228600"/>
            <a:ext cx="85344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en-US" altLang="en-US" sz="6600" b="1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609600"/>
            <a:ext cx="8610600" cy="5410200"/>
          </a:xfrm>
        </p:spPr>
        <p:txBody>
          <a:bodyPr/>
          <a:lstStyle/>
          <a:p>
            <a:pPr algn="ctr"/>
            <a:r>
              <a:rPr lang="en-US" altLang="en-US" sz="5400" b="1">
                <a:solidFill>
                  <a:schemeClr val="hlink"/>
                </a:solidFill>
              </a:rPr>
              <a:t>At “Best Practices” Average for the Ford Franchise, these Quality ASRs Will Average                  </a:t>
            </a:r>
            <a:r>
              <a:rPr lang="en-US" altLang="en-US" sz="5400" b="1">
                <a:solidFill>
                  <a:schemeClr val="accent2"/>
                </a:solidFill>
              </a:rPr>
              <a:t>3.5 Hours Requested</a:t>
            </a:r>
            <a:r>
              <a:rPr lang="en-US" altLang="en-US" sz="5400" b="1">
                <a:solidFill>
                  <a:schemeClr val="hlink"/>
                </a:solidFill>
              </a:rPr>
              <a:t>.          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04800" y="228600"/>
            <a:ext cx="85344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en-US" altLang="en-US" sz="6600" b="1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609600"/>
            <a:ext cx="8610600" cy="5791200"/>
          </a:xfrm>
        </p:spPr>
        <p:txBody>
          <a:bodyPr/>
          <a:lstStyle/>
          <a:p>
            <a:pPr algn="ctr"/>
            <a:r>
              <a:rPr lang="en-US" altLang="en-US" sz="5400" b="1">
                <a:solidFill>
                  <a:schemeClr val="hlink"/>
                </a:solidFill>
              </a:rPr>
              <a:t>At “Best Practices” Average for the Ford Franchise, Our Service Advisors Will Close the Requested Hours at                    </a:t>
            </a:r>
            <a:r>
              <a:rPr lang="en-US" altLang="en-US" sz="5400" b="1">
                <a:solidFill>
                  <a:schemeClr val="accent2"/>
                </a:solidFill>
              </a:rPr>
              <a:t>a Rate of 40%</a:t>
            </a:r>
            <a:r>
              <a:rPr lang="en-US" altLang="en-US" sz="5400" b="1">
                <a:solidFill>
                  <a:schemeClr val="hlink"/>
                </a:solidFill>
              </a:rPr>
              <a:t>.          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04800" y="228600"/>
            <a:ext cx="85344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en-US" altLang="en-US" sz="6600" b="1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304800"/>
            <a:ext cx="8610600" cy="6096000"/>
          </a:xfrm>
        </p:spPr>
        <p:txBody>
          <a:bodyPr/>
          <a:lstStyle/>
          <a:p>
            <a:pPr algn="ctr"/>
            <a:r>
              <a:rPr lang="en-US" altLang="en-US" sz="5400" b="1">
                <a:solidFill>
                  <a:schemeClr val="hlink"/>
                </a:solidFill>
              </a:rPr>
              <a:t>This Means We </a:t>
            </a:r>
            <a:r>
              <a:rPr lang="en-US" altLang="en-US" sz="5400" b="1" u="sng">
                <a:solidFill>
                  <a:schemeClr val="hlink"/>
                </a:solidFill>
              </a:rPr>
              <a:t>Should Be Selling</a:t>
            </a:r>
            <a:r>
              <a:rPr lang="en-US" altLang="en-US" sz="5400" b="1">
                <a:solidFill>
                  <a:schemeClr val="hlink"/>
                </a:solidFill>
              </a:rPr>
              <a:t>  </a:t>
            </a:r>
            <a:r>
              <a:rPr lang="en-US" altLang="en-US" sz="5400" b="1">
                <a:solidFill>
                  <a:schemeClr val="accent2"/>
                </a:solidFill>
              </a:rPr>
              <a:t>700 ASR Hours      Per Month</a:t>
            </a:r>
            <a:r>
              <a:rPr lang="en-US" altLang="en-US" sz="5400" b="1">
                <a:solidFill>
                  <a:schemeClr val="hlink"/>
                </a:solidFill>
              </a:rPr>
              <a:t>.</a:t>
            </a:r>
            <a:br>
              <a:rPr lang="en-US" altLang="en-US" sz="5400" b="1">
                <a:solidFill>
                  <a:schemeClr val="hlink"/>
                </a:solidFill>
              </a:rPr>
            </a:br>
            <a:r>
              <a:rPr lang="en-US" altLang="en-US" sz="4400" b="1">
                <a:solidFill>
                  <a:schemeClr val="hlink"/>
                </a:solidFill>
              </a:rPr>
              <a:t>[1,000 R.O.s x 50% ASRs Submitted x 3.5 Hours Per ASR x 40% Closing Rate = 700 Hours]</a:t>
            </a:r>
            <a:r>
              <a:rPr lang="en-US" altLang="en-US" sz="4800" b="1">
                <a:solidFill>
                  <a:schemeClr val="hlink"/>
                </a:solidFill>
              </a:rPr>
              <a:t> </a:t>
            </a:r>
            <a:endParaRPr lang="en-US" altLang="en-US" sz="5400" b="1">
              <a:solidFill>
                <a:schemeClr val="hlink"/>
              </a:solidFill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04800" y="228600"/>
            <a:ext cx="85344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en-US" altLang="en-US" sz="6600" b="1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609600"/>
            <a:ext cx="8610600" cy="5410200"/>
          </a:xfrm>
        </p:spPr>
        <p:txBody>
          <a:bodyPr/>
          <a:lstStyle/>
          <a:p>
            <a:pPr algn="ctr"/>
            <a:r>
              <a:rPr lang="en-US" altLang="en-US" sz="5400" b="1">
                <a:solidFill>
                  <a:schemeClr val="hlink"/>
                </a:solidFill>
              </a:rPr>
              <a:t>We Are</a:t>
            </a:r>
            <a:br>
              <a:rPr lang="en-US" altLang="en-US" sz="5400" b="1">
                <a:solidFill>
                  <a:schemeClr val="hlink"/>
                </a:solidFill>
              </a:rPr>
            </a:br>
            <a:r>
              <a:rPr lang="en-US" altLang="en-US" sz="5400" b="1">
                <a:solidFill>
                  <a:schemeClr val="hlink"/>
                </a:solidFill>
              </a:rPr>
              <a:t> </a:t>
            </a:r>
            <a:r>
              <a:rPr lang="en-US" altLang="en-US" sz="5400" b="1" u="sng">
                <a:solidFill>
                  <a:schemeClr val="hlink"/>
                </a:solidFill>
              </a:rPr>
              <a:t>Currently Selling</a:t>
            </a:r>
            <a:r>
              <a:rPr lang="en-US" altLang="en-US" sz="5400" b="1">
                <a:solidFill>
                  <a:schemeClr val="hlink"/>
                </a:solidFill>
              </a:rPr>
              <a:t>  </a:t>
            </a:r>
            <a:r>
              <a:rPr lang="en-US" altLang="en-US" sz="5400" b="1">
                <a:solidFill>
                  <a:schemeClr val="accent2"/>
                </a:solidFill>
              </a:rPr>
              <a:t>Less Than</a:t>
            </a:r>
            <a:br>
              <a:rPr lang="en-US" altLang="en-US" sz="5400" b="1">
                <a:solidFill>
                  <a:schemeClr val="hlink"/>
                </a:solidFill>
              </a:rPr>
            </a:br>
            <a:r>
              <a:rPr lang="en-US" altLang="en-US" sz="5400" b="1">
                <a:solidFill>
                  <a:schemeClr val="hlink"/>
                </a:solidFill>
              </a:rPr>
              <a:t> </a:t>
            </a:r>
            <a:r>
              <a:rPr lang="en-US" altLang="en-US" sz="5400" b="1">
                <a:solidFill>
                  <a:schemeClr val="accent2"/>
                </a:solidFill>
              </a:rPr>
              <a:t>300 ASR Hours</a:t>
            </a:r>
            <a:br>
              <a:rPr lang="en-US" altLang="en-US" sz="5400" b="1">
                <a:solidFill>
                  <a:schemeClr val="accent2"/>
                </a:solidFill>
              </a:rPr>
            </a:br>
            <a:r>
              <a:rPr lang="en-US" altLang="en-US" sz="5400" b="1">
                <a:solidFill>
                  <a:schemeClr val="accent2"/>
                </a:solidFill>
              </a:rPr>
              <a:t> Per Month</a:t>
            </a:r>
            <a:r>
              <a:rPr lang="en-US" altLang="en-US" sz="5400" b="1">
                <a:solidFill>
                  <a:schemeClr val="hlink"/>
                </a:solidFill>
              </a:rPr>
              <a:t>.</a:t>
            </a:r>
            <a:br>
              <a:rPr lang="en-US" altLang="en-US" sz="5400" b="1">
                <a:solidFill>
                  <a:schemeClr val="hlink"/>
                </a:solidFill>
              </a:rPr>
            </a:br>
            <a:r>
              <a:rPr lang="en-US" altLang="en-US" sz="4800" b="1">
                <a:solidFill>
                  <a:schemeClr val="hlink"/>
                </a:solidFill>
              </a:rPr>
              <a:t> </a:t>
            </a:r>
            <a:endParaRPr lang="en-US" altLang="en-US" sz="5400" b="1">
              <a:solidFill>
                <a:schemeClr val="hlink"/>
              </a:solidFill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04800" y="228600"/>
            <a:ext cx="85344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en-US" altLang="en-US" sz="6600" b="1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260</TotalTime>
  <Words>491</Words>
  <Application>Microsoft Office PowerPoint</Application>
  <PresentationFormat>On-screen Show (4:3)</PresentationFormat>
  <Paragraphs>44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Verdana</vt:lpstr>
      <vt:lpstr>Times New Roman</vt:lpstr>
      <vt:lpstr>Wingdings</vt:lpstr>
      <vt:lpstr>Profile</vt:lpstr>
      <vt:lpstr>ASR Process Expectations   at East Ford</vt:lpstr>
      <vt:lpstr>PowerPoint Presentation</vt:lpstr>
      <vt:lpstr>We average approximately 1,000           Customer-Paid R.O.s Per Month.</vt:lpstr>
      <vt:lpstr>These 1,000 Vehicles have an Average of  60,000           Miles on the Odometer.</vt:lpstr>
      <vt:lpstr>Our Technicians Must Write and Submit Quality ASRs on          at least 50%                   of these Customer-Paid R.O.s Per Month.</vt:lpstr>
      <vt:lpstr>At “Best Practices” Average for the Ford Franchise, these Quality ASRs Will Average                  3.5 Hours Requested.          </vt:lpstr>
      <vt:lpstr>At “Best Practices” Average for the Ford Franchise, Our Service Advisors Will Close the Requested Hours at                    a Rate of 40%.          </vt:lpstr>
      <vt:lpstr>This Means We Should Be Selling  700 ASR Hours      Per Month. [1,000 R.O.s x 50% ASRs Submitted x 3.5 Hours Per ASR x 40% Closing Rate = 700 Hours] </vt:lpstr>
      <vt:lpstr>We Are  Currently Selling  Less Than  300 ASR Hours  Per Month.  </vt:lpstr>
      <vt:lpstr>How Do We Address  Our Deficiency Of  More Than  400 ASR Hours  Per Month?  </vt:lpstr>
      <vt:lpstr>By Employing        The 6 Elements  of Effective Accountability Management. </vt:lpstr>
      <vt:lpstr>PowerPoint Presentation</vt:lpstr>
      <vt:lpstr>The Service Manager, the Service Advisors, the Technicians, and the Support Staff Must Become Accountable To Themselves and  To Each Other! </vt:lpstr>
      <vt:lpstr>Technicians</vt:lpstr>
      <vt:lpstr>Advisors</vt:lpstr>
      <vt:lpstr>Service Manager</vt:lpstr>
      <vt:lpstr>Support Staff</vt:lpstr>
      <vt:lpstr>PowerPoint Presentation</vt:lpstr>
    </vt:vector>
  </TitlesOfParts>
  <Company>NCM Associates,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ASR Process Expectations</dc:title>
  <dc:creator>Gary House</dc:creator>
  <cp:lastModifiedBy>sheryl house</cp:lastModifiedBy>
  <cp:revision>9</cp:revision>
  <dcterms:created xsi:type="dcterms:W3CDTF">2008-04-02T22:43:35Z</dcterms:created>
  <dcterms:modified xsi:type="dcterms:W3CDTF">2017-01-31T20:47:00Z</dcterms:modified>
</cp:coreProperties>
</file>