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3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051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C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28" autoAdjust="0"/>
  </p:normalViewPr>
  <p:slideViewPr>
    <p:cSldViewPr>
      <p:cViewPr varScale="1">
        <p:scale>
          <a:sx n="119" d="100"/>
          <a:sy n="119" d="100"/>
        </p:scale>
        <p:origin x="1374" y="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99488"/>
            <a:ext cx="2971800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altLang="en-US"/>
              <a:t>SDA PPT 190 - Org Chart</a:t>
            </a:r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599488"/>
            <a:ext cx="2971800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607E6B-6E42-428A-B7AD-28500CF95D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33255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3800" y="685800"/>
            <a:ext cx="4470400" cy="3352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2672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106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altLang="en-US"/>
              <a:t>SDA PPT 190 - Org Chart</a:t>
            </a:r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106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14551DE-CAB1-4839-921B-B30A7DFE18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4667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SDA PPT 190 - Org Chart</a:t>
            </a: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6812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F17F93-8C71-4D29-8004-F7C3C02D07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2942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3248F5-856C-4D76-8422-E95B5B72C7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3590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9BDD7-69C1-49C9-93FC-314E8C452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7418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AE0636E-D903-423F-B5D8-0C551521BC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050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0E79E4-1C70-498D-9E6B-E703C736AF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9035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9E3B95-E04B-4CFB-A865-9A2B8E3302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4194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AC681D-9A45-4003-9A7F-BA8B3B1EF5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6076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160B58-CB74-49E8-84F0-BC4466DD61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2586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2066F1-2DAF-4FC8-B33C-0F975C19BD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3103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7812A9-FF3E-4B68-8A69-12F72D15AC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3070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DBBA12-E616-44E9-AACA-54E7569C9B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5366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F9524C-0AAE-4200-BC63-090712DDA6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6437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99CFBA8-6105-4D33-ADCA-DF44884C8D4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6" name="Line 14"/>
          <p:cNvSpPr>
            <a:spLocks noChangeShapeType="1"/>
          </p:cNvSpPr>
          <p:nvPr/>
        </p:nvSpPr>
        <p:spPr bwMode="auto">
          <a:xfrm flipV="1">
            <a:off x="4648200" y="18288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3573463" y="457200"/>
            <a:ext cx="2019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1200" b="1" dirty="0">
                <a:latin typeface="Arial" panose="020B0604020202020204" pitchFamily="34" charset="0"/>
              </a:rPr>
              <a:t>XYZ Cadillac North</a:t>
            </a:r>
          </a:p>
          <a:p>
            <a:pPr algn="ctr"/>
            <a:r>
              <a:rPr lang="en-US" altLang="en-US" sz="1200" b="1" dirty="0">
                <a:latin typeface="Arial" panose="020B0604020202020204" pitchFamily="34" charset="0"/>
              </a:rPr>
              <a:t>Effective August 31, 2004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5448300" y="5181600"/>
            <a:ext cx="1371600" cy="3048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OPERATIONS (72)</a:t>
            </a:r>
            <a:endParaRPr lang="en-US" altLang="en-US" sz="900">
              <a:latin typeface="Arial" panose="020B0604020202020204" pitchFamily="34" charset="0"/>
            </a:endParaRP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2689225" y="5181600"/>
            <a:ext cx="1181100" cy="3048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SALES (23)</a:t>
            </a:r>
            <a:endParaRPr lang="en-US" altLang="en-US" sz="900">
              <a:latin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2514600" y="3505200"/>
            <a:ext cx="1447800" cy="2667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ADMINISTRATIVE (19)</a:t>
            </a:r>
            <a:endParaRPr lang="en-US" altLang="en-US" sz="900" i="1">
              <a:latin typeface="Arial" panose="020B0604020202020204" pitchFamily="34" charset="0"/>
            </a:endParaRP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2667000" y="3009900"/>
            <a:ext cx="1143000" cy="3048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Controller(1)</a:t>
            </a:r>
          </a:p>
          <a:p>
            <a:pPr algn="ctr"/>
            <a:r>
              <a:rPr lang="en-US" altLang="en-US" sz="900">
                <a:latin typeface="Arial" panose="020B0604020202020204" pitchFamily="34" charset="0"/>
              </a:rPr>
              <a:t>Glenn Begane</a:t>
            </a:r>
          </a:p>
        </p:txBody>
      </p:sp>
      <p:cxnSp>
        <p:nvCxnSpPr>
          <p:cNvPr id="13329" name="AutoShape 17"/>
          <p:cNvCxnSpPr>
            <a:cxnSpLocks noChangeShapeType="1"/>
            <a:endCxn id="13328" idx="0"/>
          </p:cNvCxnSpPr>
          <p:nvPr/>
        </p:nvCxnSpPr>
        <p:spPr bwMode="auto">
          <a:xfrm rot="5400000">
            <a:off x="3124200" y="2895600"/>
            <a:ext cx="228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2686050" y="2514600"/>
            <a:ext cx="1104900" cy="3048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City Controller(1)</a:t>
            </a:r>
          </a:p>
          <a:p>
            <a:pPr algn="ctr"/>
            <a:r>
              <a:rPr lang="en-US" altLang="en-US" sz="900">
                <a:latin typeface="Arial" panose="020B0604020202020204" pitchFamily="34" charset="0"/>
              </a:rPr>
              <a:t>Janet Ptaszek</a:t>
            </a:r>
          </a:p>
        </p:txBody>
      </p:sp>
      <p:cxnSp>
        <p:nvCxnSpPr>
          <p:cNvPr id="13331" name="AutoShape 19"/>
          <p:cNvCxnSpPr>
            <a:cxnSpLocks noChangeShapeType="1"/>
            <a:stCxn id="13328" idx="2"/>
            <a:endCxn id="13318" idx="0"/>
          </p:cNvCxnSpPr>
          <p:nvPr/>
        </p:nvCxnSpPr>
        <p:spPr bwMode="auto">
          <a:xfrm>
            <a:off x="3238500" y="3314700"/>
            <a:ext cx="0" cy="190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3657600" y="1600200"/>
            <a:ext cx="1981200" cy="4572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600" b="1">
                <a:latin typeface="Arial" panose="020B0604020202020204" pitchFamily="34" charset="0"/>
              </a:rPr>
              <a:t>General Manager</a:t>
            </a:r>
          </a:p>
          <a:p>
            <a:pPr algn="ctr"/>
            <a:r>
              <a:rPr lang="en-US" altLang="en-US" sz="1000">
                <a:latin typeface="Arial" panose="020B0604020202020204" pitchFamily="34" charset="0"/>
              </a:rPr>
              <a:t>Bill Hull</a:t>
            </a:r>
          </a:p>
        </p:txBody>
      </p:sp>
      <p:sp>
        <p:nvSpPr>
          <p:cNvPr id="13333" name="Rectangle 21"/>
          <p:cNvSpPr>
            <a:spLocks noChangeArrowheads="1"/>
          </p:cNvSpPr>
          <p:nvPr/>
        </p:nvSpPr>
        <p:spPr bwMode="auto">
          <a:xfrm>
            <a:off x="5600700" y="4572000"/>
            <a:ext cx="1066800" cy="3048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Fixed Ops Director</a:t>
            </a:r>
          </a:p>
          <a:p>
            <a:pPr algn="ctr"/>
            <a:r>
              <a:rPr lang="en-US" altLang="en-US" sz="900">
                <a:latin typeface="Arial" panose="020B0604020202020204" pitchFamily="34" charset="0"/>
              </a:rPr>
              <a:t>John Thornton</a:t>
            </a:r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2743200" y="4572000"/>
            <a:ext cx="1066800" cy="3048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Sales Director</a:t>
            </a:r>
          </a:p>
          <a:p>
            <a:pPr algn="ctr"/>
            <a:r>
              <a:rPr lang="en-US" altLang="en-US" sz="900">
                <a:latin typeface="Arial" panose="020B0604020202020204" pitchFamily="34" charset="0"/>
              </a:rPr>
              <a:t>Jim Frisina</a:t>
            </a:r>
          </a:p>
        </p:txBody>
      </p:sp>
      <p:cxnSp>
        <p:nvCxnSpPr>
          <p:cNvPr id="13335" name="AutoShape 23"/>
          <p:cNvCxnSpPr>
            <a:cxnSpLocks noChangeShapeType="1"/>
            <a:stCxn id="13334" idx="0"/>
            <a:endCxn id="13326" idx="0"/>
          </p:cNvCxnSpPr>
          <p:nvPr/>
        </p:nvCxnSpPr>
        <p:spPr bwMode="auto">
          <a:xfrm rot="16200000">
            <a:off x="3733800" y="3657600"/>
            <a:ext cx="457200" cy="13716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37" name="AutoShape 25"/>
          <p:cNvCxnSpPr>
            <a:cxnSpLocks noChangeShapeType="1"/>
            <a:stCxn id="13320" idx="0"/>
            <a:endCxn id="13334" idx="2"/>
          </p:cNvCxnSpPr>
          <p:nvPr/>
        </p:nvCxnSpPr>
        <p:spPr bwMode="auto">
          <a:xfrm flipH="1" flipV="1">
            <a:off x="3276600" y="4876800"/>
            <a:ext cx="3175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38" name="AutoShape 26"/>
          <p:cNvCxnSpPr>
            <a:cxnSpLocks noChangeShapeType="1"/>
            <a:stCxn id="13333" idx="0"/>
            <a:endCxn id="13326" idx="0"/>
          </p:cNvCxnSpPr>
          <p:nvPr/>
        </p:nvCxnSpPr>
        <p:spPr bwMode="auto">
          <a:xfrm rot="5400000" flipH="1">
            <a:off x="5162550" y="3600450"/>
            <a:ext cx="457200" cy="14859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39" name="AutoShape 27"/>
          <p:cNvCxnSpPr>
            <a:cxnSpLocks noChangeShapeType="1"/>
            <a:stCxn id="13319" idx="0"/>
            <a:endCxn id="13333" idx="2"/>
          </p:cNvCxnSpPr>
          <p:nvPr/>
        </p:nvCxnSpPr>
        <p:spPr bwMode="auto">
          <a:xfrm flipV="1">
            <a:off x="6134100" y="48768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40" name="Oval 28"/>
          <p:cNvSpPr>
            <a:spLocks noChangeArrowheads="1"/>
          </p:cNvSpPr>
          <p:nvPr/>
        </p:nvSpPr>
        <p:spPr bwMode="auto">
          <a:xfrm>
            <a:off x="2879725" y="4267200"/>
            <a:ext cx="3048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1" name="Text Box 29"/>
          <p:cNvSpPr txBox="1">
            <a:spLocks noChangeArrowheads="1"/>
          </p:cNvSpPr>
          <p:nvPr/>
        </p:nvSpPr>
        <p:spPr bwMode="auto">
          <a:xfrm>
            <a:off x="2889250" y="4249738"/>
            <a:ext cx="311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000"/>
              <a:t>24</a:t>
            </a:r>
          </a:p>
        </p:txBody>
      </p:sp>
      <p:sp>
        <p:nvSpPr>
          <p:cNvPr id="13342" name="Oval 30"/>
          <p:cNvSpPr>
            <a:spLocks noChangeArrowheads="1"/>
          </p:cNvSpPr>
          <p:nvPr/>
        </p:nvSpPr>
        <p:spPr bwMode="auto">
          <a:xfrm>
            <a:off x="6232525" y="4267200"/>
            <a:ext cx="3048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3" name="Text Box 31"/>
          <p:cNvSpPr txBox="1">
            <a:spLocks noChangeArrowheads="1"/>
          </p:cNvSpPr>
          <p:nvPr/>
        </p:nvSpPr>
        <p:spPr bwMode="auto">
          <a:xfrm>
            <a:off x="6238875" y="4251325"/>
            <a:ext cx="381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000"/>
              <a:t>73</a:t>
            </a:r>
          </a:p>
        </p:txBody>
      </p:sp>
      <p:sp>
        <p:nvSpPr>
          <p:cNvPr id="13344" name="Oval 32"/>
          <p:cNvSpPr>
            <a:spLocks noChangeArrowheads="1"/>
          </p:cNvSpPr>
          <p:nvPr/>
        </p:nvSpPr>
        <p:spPr bwMode="auto">
          <a:xfrm>
            <a:off x="2908300" y="2227263"/>
            <a:ext cx="3048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5" name="Text Box 33"/>
          <p:cNvSpPr txBox="1">
            <a:spLocks noChangeArrowheads="1"/>
          </p:cNvSpPr>
          <p:nvPr/>
        </p:nvSpPr>
        <p:spPr bwMode="auto">
          <a:xfrm>
            <a:off x="2917825" y="2209800"/>
            <a:ext cx="311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000"/>
              <a:t>21</a:t>
            </a:r>
          </a:p>
        </p:txBody>
      </p:sp>
      <p:cxnSp>
        <p:nvCxnSpPr>
          <p:cNvPr id="13347" name="AutoShape 35"/>
          <p:cNvCxnSpPr>
            <a:cxnSpLocks noChangeShapeType="1"/>
            <a:stCxn id="13330" idx="0"/>
            <a:endCxn id="13316" idx="2"/>
          </p:cNvCxnSpPr>
          <p:nvPr/>
        </p:nvCxnSpPr>
        <p:spPr bwMode="auto">
          <a:xfrm rot="16200000">
            <a:off x="3714750" y="1581150"/>
            <a:ext cx="457200" cy="14097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48" name="Oval 36"/>
          <p:cNvSpPr>
            <a:spLocks noChangeArrowheads="1"/>
          </p:cNvSpPr>
          <p:nvPr/>
        </p:nvSpPr>
        <p:spPr bwMode="auto">
          <a:xfrm>
            <a:off x="4486275" y="1312863"/>
            <a:ext cx="3048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Text Box 37"/>
          <p:cNvSpPr txBox="1">
            <a:spLocks noChangeArrowheads="1"/>
          </p:cNvSpPr>
          <p:nvPr/>
        </p:nvSpPr>
        <p:spPr bwMode="auto">
          <a:xfrm>
            <a:off x="4457700" y="1295400"/>
            <a:ext cx="3746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000"/>
              <a:t>119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609600" y="1371600"/>
            <a:ext cx="205898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b="1">
                <a:latin typeface="Arial" panose="020B0604020202020204" pitchFamily="34" charset="0"/>
              </a:rPr>
              <a:t>ADMINISTRATIVE (21)</a:t>
            </a:r>
          </a:p>
          <a:p>
            <a:r>
              <a:rPr lang="en-US" altLang="en-US" sz="1400" b="1">
                <a:latin typeface="Arial" panose="020B0604020202020204" pitchFamily="34" charset="0"/>
              </a:rPr>
              <a:t>	</a:t>
            </a:r>
            <a:endParaRPr lang="en-US" altLang="en-US" sz="1400" b="1" i="1">
              <a:latin typeface="Arial" panose="020B0604020202020204" pitchFamily="34" charset="0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038600" y="1219200"/>
            <a:ext cx="990600" cy="3048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General Manager</a:t>
            </a:r>
          </a:p>
          <a:p>
            <a:pPr algn="ctr"/>
            <a:r>
              <a:rPr lang="en-US" altLang="en-US" sz="900">
                <a:latin typeface="Arial" panose="020B0604020202020204" pitchFamily="34" charset="0"/>
              </a:rPr>
              <a:t>Bill Hull</a:t>
            </a:r>
          </a:p>
        </p:txBody>
      </p:sp>
      <p:cxnSp>
        <p:nvCxnSpPr>
          <p:cNvPr id="10246" name="AutoShape 6"/>
          <p:cNvCxnSpPr>
            <a:cxnSpLocks noChangeShapeType="1"/>
            <a:stCxn id="10244" idx="2"/>
            <a:endCxn id="10245" idx="0"/>
          </p:cNvCxnSpPr>
          <p:nvPr/>
        </p:nvCxnSpPr>
        <p:spPr bwMode="auto">
          <a:xfrm rot="5400000">
            <a:off x="4438650" y="1619250"/>
            <a:ext cx="190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3962400" y="2209800"/>
            <a:ext cx="1143000" cy="3048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Controller</a:t>
            </a:r>
          </a:p>
          <a:p>
            <a:pPr algn="ctr"/>
            <a:r>
              <a:rPr lang="en-US" altLang="en-US" sz="900">
                <a:latin typeface="Arial" panose="020B0604020202020204" pitchFamily="34" charset="0"/>
              </a:rPr>
              <a:t>Glenn Begane</a:t>
            </a:r>
          </a:p>
        </p:txBody>
      </p:sp>
      <p:cxnSp>
        <p:nvCxnSpPr>
          <p:cNvPr id="10248" name="AutoShape 8"/>
          <p:cNvCxnSpPr>
            <a:cxnSpLocks noChangeShapeType="1"/>
            <a:endCxn id="10247" idx="0"/>
          </p:cNvCxnSpPr>
          <p:nvPr/>
        </p:nvCxnSpPr>
        <p:spPr bwMode="auto">
          <a:xfrm rot="5400000">
            <a:off x="4419600" y="2095500"/>
            <a:ext cx="228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685800" y="4267200"/>
            <a:ext cx="2057400" cy="2238375"/>
          </a:xfrm>
          <a:prstGeom prst="rect">
            <a:avLst/>
          </a:prstGeom>
          <a:noFill/>
          <a:ln w="12700">
            <a:solidFill>
              <a:srgbClr val="FFCC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14300" indent="114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 b="1">
                <a:latin typeface="Arial" panose="020B0604020202020204" pitchFamily="34" charset="0"/>
              </a:rPr>
              <a:t>Office Manager (1)</a:t>
            </a:r>
          </a:p>
          <a:p>
            <a:pPr lvl="1">
              <a:buFontTx/>
              <a:buChar char="•"/>
            </a:pPr>
            <a:r>
              <a:rPr lang="en-US" altLang="en-US" sz="1000">
                <a:latin typeface="Arial" panose="020B0604020202020204" pitchFamily="34" charset="0"/>
              </a:rPr>
              <a:t>Richard Maldonado</a:t>
            </a:r>
          </a:p>
          <a:p>
            <a:endParaRPr lang="en-US" altLang="en-US" sz="1000" b="1">
              <a:latin typeface="Arial" panose="020B0604020202020204" pitchFamily="34" charset="0"/>
            </a:endParaRPr>
          </a:p>
          <a:p>
            <a:r>
              <a:rPr lang="en-US" altLang="en-US" sz="1000" b="1">
                <a:latin typeface="Arial" panose="020B0604020202020204" pitchFamily="34" charset="0"/>
              </a:rPr>
              <a:t>Payroll/Human Resources (2):</a:t>
            </a:r>
            <a:endParaRPr lang="en-US" altLang="en-US" sz="1000">
              <a:latin typeface="Arial" panose="020B0604020202020204" pitchFamily="34" charset="0"/>
            </a:endParaRPr>
          </a:p>
          <a:p>
            <a:pPr lvl="1">
              <a:buFontTx/>
              <a:buChar char="•"/>
            </a:pPr>
            <a:r>
              <a:rPr lang="en-US" altLang="en-US" sz="1000">
                <a:latin typeface="Arial" panose="020B0604020202020204" pitchFamily="34" charset="0"/>
              </a:rPr>
              <a:t>Charlotte Harris</a:t>
            </a:r>
          </a:p>
          <a:p>
            <a:pPr lvl="1">
              <a:buFontTx/>
              <a:buChar char="•"/>
            </a:pPr>
            <a:r>
              <a:rPr lang="en-US" altLang="en-US" sz="1000">
                <a:latin typeface="Arial" panose="020B0604020202020204" pitchFamily="34" charset="0"/>
              </a:rPr>
              <a:t>Adriana Sanchez</a:t>
            </a:r>
          </a:p>
          <a:p>
            <a:endParaRPr lang="en-US" altLang="en-US" sz="1000" b="1">
              <a:latin typeface="Arial" panose="020B0604020202020204" pitchFamily="34" charset="0"/>
            </a:endParaRPr>
          </a:p>
          <a:p>
            <a:r>
              <a:rPr lang="en-US" altLang="en-US" sz="1000" b="1">
                <a:latin typeface="Arial" panose="020B0604020202020204" pitchFamily="34" charset="0"/>
              </a:rPr>
              <a:t>Receptionist (3):</a:t>
            </a:r>
            <a:endParaRPr lang="en-US" altLang="en-US" sz="1000">
              <a:latin typeface="Arial" panose="020B0604020202020204" pitchFamily="34" charset="0"/>
            </a:endParaRP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Jean Wall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Lisa Portwood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Jena Broyles</a:t>
            </a:r>
          </a:p>
          <a:p>
            <a:endParaRPr lang="en-US" altLang="en-US" sz="1000" b="1" i="1">
              <a:latin typeface="Arial" panose="020B0604020202020204" pitchFamily="34" charset="0"/>
            </a:endParaRPr>
          </a:p>
          <a:p>
            <a:r>
              <a:rPr lang="en-US" altLang="en-US" sz="1000" b="1">
                <a:latin typeface="Arial" panose="020B0604020202020204" pitchFamily="34" charset="0"/>
              </a:rPr>
              <a:t>Administrative Assistant (1)</a:t>
            </a:r>
            <a:r>
              <a:rPr lang="en-US" altLang="en-US" sz="1000">
                <a:latin typeface="Arial" panose="020B0604020202020204" pitchFamily="34" charset="0"/>
              </a:rPr>
              <a:t>:</a:t>
            </a:r>
          </a:p>
          <a:p>
            <a:pPr lvl="1">
              <a:buFontTx/>
              <a:buChar char="•"/>
            </a:pPr>
            <a:r>
              <a:rPr lang="en-US" altLang="en-US" sz="1000">
                <a:latin typeface="Arial" panose="020B0604020202020204" pitchFamily="34" charset="0"/>
              </a:rPr>
              <a:t>Karen Lynn Ree</a:t>
            </a:r>
            <a:endParaRPr lang="en-US" altLang="en-US" sz="1000" b="1">
              <a:latin typeface="Arial" panose="020B0604020202020204" pitchFamily="34" charset="0"/>
            </a:endParaRP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1995488" y="3733800"/>
            <a:ext cx="125095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altLang="en-US" sz="900">
                <a:latin typeface="Arial" panose="020B0604020202020204" pitchFamily="34" charset="0"/>
              </a:rPr>
              <a:t>Administrative Assistant (1)</a:t>
            </a:r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5807075" y="3733800"/>
            <a:ext cx="1143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altLang="en-US" sz="900">
                <a:latin typeface="Arial" panose="020B0604020202020204" pitchFamily="34" charset="0"/>
              </a:rPr>
              <a:t>Janitor (1)</a:t>
            </a:r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2286000" y="2895600"/>
            <a:ext cx="17526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altLang="en-US" sz="900">
                <a:latin typeface="Arial" panose="020B0604020202020204" pitchFamily="34" charset="0"/>
              </a:rPr>
              <a:t>Payroll/Human Resources (2)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3505200" y="4267200"/>
            <a:ext cx="2362200" cy="1781175"/>
          </a:xfrm>
          <a:prstGeom prst="rect">
            <a:avLst/>
          </a:prstGeom>
          <a:noFill/>
          <a:ln w="12700">
            <a:solidFill>
              <a:srgbClr val="FFCC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14300" indent="114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 b="1">
                <a:latin typeface="Arial" panose="020B0604020202020204" pitchFamily="34" charset="0"/>
              </a:rPr>
              <a:t>Porter (1)</a:t>
            </a:r>
            <a:r>
              <a:rPr lang="en-US" altLang="en-US" sz="1000">
                <a:latin typeface="Arial" panose="020B0604020202020204" pitchFamily="34" charset="0"/>
              </a:rPr>
              <a:t>:</a:t>
            </a:r>
          </a:p>
          <a:p>
            <a:pPr lvl="1">
              <a:buFontTx/>
              <a:buChar char="•"/>
            </a:pPr>
            <a:r>
              <a:rPr lang="en-US" altLang="en-US" sz="1000">
                <a:latin typeface="Arial" panose="020B0604020202020204" pitchFamily="34" charset="0"/>
              </a:rPr>
              <a:t>Barbara Cooper</a:t>
            </a:r>
          </a:p>
          <a:p>
            <a:pPr lvl="1">
              <a:buFontTx/>
              <a:buChar char="•"/>
            </a:pPr>
            <a:endParaRPr lang="en-US" altLang="en-US" sz="1000">
              <a:latin typeface="Arial" panose="020B0604020202020204" pitchFamily="34" charset="0"/>
            </a:endParaRPr>
          </a:p>
          <a:p>
            <a:r>
              <a:rPr lang="en-US" altLang="en-US" sz="1000" b="1">
                <a:latin typeface="Arial" panose="020B0604020202020204" pitchFamily="34" charset="0"/>
              </a:rPr>
              <a:t>Janitor (1)</a:t>
            </a:r>
            <a:r>
              <a:rPr lang="en-US" altLang="en-US" sz="1000">
                <a:latin typeface="Arial" panose="020B0604020202020204" pitchFamily="34" charset="0"/>
              </a:rPr>
              <a:t>:</a:t>
            </a:r>
          </a:p>
          <a:p>
            <a:pPr lvl="1">
              <a:buFontTx/>
              <a:buChar char="•"/>
            </a:pPr>
            <a:r>
              <a:rPr lang="en-US" altLang="en-US" sz="1000">
                <a:latin typeface="Arial" panose="020B0604020202020204" pitchFamily="34" charset="0"/>
              </a:rPr>
              <a:t>Alfredia (Roberts) Smith</a:t>
            </a:r>
            <a:endParaRPr lang="en-US" altLang="en-US" sz="1000" b="1">
              <a:latin typeface="Arial" panose="020B0604020202020204" pitchFamily="34" charset="0"/>
            </a:endParaRPr>
          </a:p>
          <a:p>
            <a:endParaRPr lang="en-US" altLang="en-US" sz="1000" b="1">
              <a:latin typeface="Arial" panose="020B0604020202020204" pitchFamily="34" charset="0"/>
            </a:endParaRPr>
          </a:p>
          <a:p>
            <a:r>
              <a:rPr lang="en-US" altLang="en-US" sz="1000" b="1">
                <a:latin typeface="Arial" panose="020B0604020202020204" pitchFamily="34" charset="0"/>
              </a:rPr>
              <a:t>DT Drivers (4):</a:t>
            </a:r>
          </a:p>
          <a:p>
            <a:pPr lvl="1">
              <a:buFontTx/>
              <a:buChar char="•"/>
            </a:pPr>
            <a:r>
              <a:rPr lang="en-US" altLang="en-US" sz="1000">
                <a:latin typeface="Arial" panose="020B0604020202020204" pitchFamily="34" charset="0"/>
              </a:rPr>
              <a:t>Debra Spivey</a:t>
            </a:r>
          </a:p>
          <a:p>
            <a:pPr lvl="1">
              <a:buFontTx/>
              <a:buChar char="•"/>
            </a:pPr>
            <a:r>
              <a:rPr lang="en-US" altLang="en-US" sz="1000">
                <a:latin typeface="Arial" panose="020B0604020202020204" pitchFamily="34" charset="0"/>
              </a:rPr>
              <a:t>Joseph Spivey</a:t>
            </a:r>
          </a:p>
          <a:p>
            <a:pPr lvl="1">
              <a:buFontTx/>
              <a:buChar char="•"/>
            </a:pPr>
            <a:r>
              <a:rPr lang="en-US" altLang="en-US" sz="1000">
                <a:latin typeface="Arial" panose="020B0604020202020204" pitchFamily="34" charset="0"/>
              </a:rPr>
              <a:t>Barbara Babair</a:t>
            </a:r>
          </a:p>
          <a:p>
            <a:pPr lvl="1">
              <a:buFontTx/>
              <a:buChar char="•"/>
            </a:pPr>
            <a:r>
              <a:rPr lang="en-US" altLang="en-US" sz="1000">
                <a:latin typeface="Arial" panose="020B0604020202020204" pitchFamily="34" charset="0"/>
              </a:rPr>
              <a:t>Donald Babair</a:t>
            </a:r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3338513" y="3733800"/>
            <a:ext cx="1143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altLang="en-US" sz="900">
                <a:latin typeface="Arial" panose="020B0604020202020204" pitchFamily="34" charset="0"/>
              </a:rPr>
              <a:t>Porter (1)</a:t>
            </a:r>
          </a:p>
        </p:txBody>
      </p:sp>
      <p:cxnSp>
        <p:nvCxnSpPr>
          <p:cNvPr id="10261" name="AutoShape 21"/>
          <p:cNvCxnSpPr>
            <a:cxnSpLocks noChangeShapeType="1"/>
            <a:stCxn id="10253" idx="0"/>
          </p:cNvCxnSpPr>
          <p:nvPr/>
        </p:nvCxnSpPr>
        <p:spPr bwMode="auto">
          <a:xfrm rot="5400000" flipH="1">
            <a:off x="5483225" y="2838450"/>
            <a:ext cx="228600" cy="15621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64" name="AutoShape 24"/>
          <p:cNvCxnSpPr>
            <a:cxnSpLocks noChangeShapeType="1"/>
          </p:cNvCxnSpPr>
          <p:nvPr/>
        </p:nvCxnSpPr>
        <p:spPr bwMode="auto">
          <a:xfrm rot="5400000" flipH="1">
            <a:off x="5457825" y="1600200"/>
            <a:ext cx="1219200" cy="3067050"/>
          </a:xfrm>
          <a:prstGeom prst="bentConnector3">
            <a:avLst>
              <a:gd name="adj1" fmla="val 1965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65" name="AutoShape 25"/>
          <p:cNvCxnSpPr>
            <a:cxnSpLocks noChangeShapeType="1"/>
            <a:stCxn id="10258" idx="0"/>
          </p:cNvCxnSpPr>
          <p:nvPr/>
        </p:nvCxnSpPr>
        <p:spPr bwMode="auto">
          <a:xfrm rot="5400000" flipH="1">
            <a:off x="3052763" y="2876550"/>
            <a:ext cx="228600" cy="14859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6553200" y="4267200"/>
            <a:ext cx="2057400" cy="1628775"/>
          </a:xfrm>
          <a:prstGeom prst="rect">
            <a:avLst/>
          </a:prstGeom>
          <a:noFill/>
          <a:ln w="12700">
            <a:solidFill>
              <a:srgbClr val="FFCC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14300" indent="114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 b="1">
                <a:latin typeface="Arial" panose="020B0604020202020204" pitchFamily="34" charset="0"/>
              </a:rPr>
              <a:t>Clerical/Accounting (6)</a:t>
            </a:r>
            <a:r>
              <a:rPr lang="en-US" altLang="en-US" sz="1000">
                <a:latin typeface="Arial" panose="020B0604020202020204" pitchFamily="34" charset="0"/>
              </a:rPr>
              <a:t>: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Sharon (Willis) Toyne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Annette Hughes 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Sylvia (McMullin) Camacho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Erik Sauls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Mary Shadron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Brian Kowlessar</a:t>
            </a:r>
          </a:p>
          <a:p>
            <a:pPr lvl="1">
              <a:buFontTx/>
              <a:buAutoNum type="arabicPeriod"/>
            </a:pPr>
            <a:r>
              <a:rPr lang="en-US" altLang="en-US" sz="1000" i="1">
                <a:latin typeface="Arial" panose="020B0604020202020204" pitchFamily="34" charset="0"/>
              </a:rPr>
              <a:t>Lori Hall (Temp)</a:t>
            </a:r>
          </a:p>
          <a:p>
            <a:pPr lvl="1">
              <a:buFontTx/>
              <a:buAutoNum type="arabicPeriod"/>
            </a:pPr>
            <a:endParaRPr lang="en-US" altLang="en-US" sz="1000" i="1">
              <a:latin typeface="Arial" panose="020B0604020202020204" pitchFamily="34" charset="0"/>
            </a:endParaRPr>
          </a:p>
          <a:p>
            <a:pPr lvl="1">
              <a:buFontTx/>
              <a:buChar char="•"/>
            </a:pPr>
            <a:endParaRPr lang="en-US" altLang="en-US" sz="1000">
              <a:latin typeface="Arial" panose="020B0604020202020204" pitchFamily="34" charset="0"/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4000500" y="1714500"/>
            <a:ext cx="1066800" cy="3048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City Controller</a:t>
            </a:r>
          </a:p>
          <a:p>
            <a:pPr algn="ctr"/>
            <a:r>
              <a:rPr lang="en-US" altLang="en-US" sz="900">
                <a:latin typeface="Arial" panose="020B0604020202020204" pitchFamily="34" charset="0"/>
              </a:rPr>
              <a:t>Janet Ptaszek</a:t>
            </a:r>
          </a:p>
        </p:txBody>
      </p:sp>
      <p:cxnSp>
        <p:nvCxnSpPr>
          <p:cNvPr id="10267" name="AutoShape 27"/>
          <p:cNvCxnSpPr>
            <a:cxnSpLocks noChangeShapeType="1"/>
            <a:stCxn id="10252" idx="0"/>
          </p:cNvCxnSpPr>
          <p:nvPr/>
        </p:nvCxnSpPr>
        <p:spPr bwMode="auto">
          <a:xfrm rot="16200000">
            <a:off x="3646488" y="2479675"/>
            <a:ext cx="228600" cy="227965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71" name="Rectangle 31"/>
          <p:cNvSpPr>
            <a:spLocks noChangeArrowheads="1"/>
          </p:cNvSpPr>
          <p:nvPr/>
        </p:nvSpPr>
        <p:spPr bwMode="auto">
          <a:xfrm>
            <a:off x="5181600" y="2895600"/>
            <a:ext cx="1143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altLang="en-US" sz="900">
                <a:latin typeface="Arial" panose="020B0604020202020204" pitchFamily="34" charset="0"/>
              </a:rPr>
              <a:t>Office Manager (1)</a:t>
            </a:r>
          </a:p>
        </p:txBody>
      </p:sp>
      <p:cxnSp>
        <p:nvCxnSpPr>
          <p:cNvPr id="10272" name="AutoShape 32"/>
          <p:cNvCxnSpPr>
            <a:cxnSpLocks noChangeShapeType="1"/>
            <a:stCxn id="10247" idx="2"/>
            <a:endCxn id="10271" idx="1"/>
          </p:cNvCxnSpPr>
          <p:nvPr/>
        </p:nvCxnSpPr>
        <p:spPr bwMode="auto">
          <a:xfrm rot="16200000" flipH="1">
            <a:off x="4591050" y="2457450"/>
            <a:ext cx="533400" cy="6477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73" name="AutoShape 33"/>
          <p:cNvCxnSpPr>
            <a:cxnSpLocks noChangeShapeType="1"/>
            <a:stCxn id="10254" idx="3"/>
            <a:endCxn id="10247" idx="2"/>
          </p:cNvCxnSpPr>
          <p:nvPr/>
        </p:nvCxnSpPr>
        <p:spPr bwMode="auto">
          <a:xfrm flipV="1">
            <a:off x="4038600" y="2514600"/>
            <a:ext cx="495300" cy="5334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7042150" y="3733800"/>
            <a:ext cx="1143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altLang="en-US" sz="900">
                <a:latin typeface="Arial" panose="020B0604020202020204" pitchFamily="34" charset="0"/>
              </a:rPr>
              <a:t>Clerical/</a:t>
            </a:r>
          </a:p>
          <a:p>
            <a:pPr algn="ctr"/>
            <a:r>
              <a:rPr lang="en-US" altLang="en-US" sz="900">
                <a:latin typeface="Arial" panose="020B0604020202020204" pitchFamily="34" charset="0"/>
              </a:rPr>
              <a:t>Accounting (6)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762000" y="3733800"/>
            <a:ext cx="1143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>
                <a:latin typeface="Arial" panose="020B0604020202020204" pitchFamily="34" charset="0"/>
              </a:rPr>
              <a:t>Receptionist (3)</a:t>
            </a:r>
          </a:p>
        </p:txBody>
      </p:sp>
      <p:cxnSp>
        <p:nvCxnSpPr>
          <p:cNvPr id="10277" name="AutoShape 37"/>
          <p:cNvCxnSpPr>
            <a:cxnSpLocks noChangeShapeType="1"/>
          </p:cNvCxnSpPr>
          <p:nvPr/>
        </p:nvCxnSpPr>
        <p:spPr bwMode="auto">
          <a:xfrm rot="16200000">
            <a:off x="2324100" y="1543050"/>
            <a:ext cx="1219200" cy="3200400"/>
          </a:xfrm>
          <a:prstGeom prst="bentConnector3">
            <a:avLst>
              <a:gd name="adj1" fmla="val 2044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79" name="Oval 39"/>
          <p:cNvSpPr>
            <a:spLocks noChangeArrowheads="1"/>
          </p:cNvSpPr>
          <p:nvPr/>
        </p:nvSpPr>
        <p:spPr bwMode="auto">
          <a:xfrm>
            <a:off x="4105275" y="2684463"/>
            <a:ext cx="3048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0" name="Text Box 40"/>
          <p:cNvSpPr txBox="1">
            <a:spLocks noChangeArrowheads="1"/>
          </p:cNvSpPr>
          <p:nvPr/>
        </p:nvSpPr>
        <p:spPr bwMode="auto">
          <a:xfrm>
            <a:off x="4114800" y="2667000"/>
            <a:ext cx="311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000"/>
              <a:t>19</a:t>
            </a:r>
          </a:p>
        </p:txBody>
      </p:sp>
      <p:sp>
        <p:nvSpPr>
          <p:cNvPr id="10285" name="Rectangle 45"/>
          <p:cNvSpPr>
            <a:spLocks noChangeArrowheads="1"/>
          </p:cNvSpPr>
          <p:nvPr/>
        </p:nvSpPr>
        <p:spPr bwMode="auto">
          <a:xfrm>
            <a:off x="4572000" y="3733800"/>
            <a:ext cx="1143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altLang="en-US" sz="900">
                <a:latin typeface="Arial" panose="020B0604020202020204" pitchFamily="34" charset="0"/>
              </a:rPr>
              <a:t>DT Drivers (4)</a:t>
            </a:r>
          </a:p>
        </p:txBody>
      </p:sp>
      <p:sp>
        <p:nvSpPr>
          <p:cNvPr id="10291" name="Text Box 51"/>
          <p:cNvSpPr txBox="1">
            <a:spLocks noChangeArrowheads="1"/>
          </p:cNvSpPr>
          <p:nvPr/>
        </p:nvSpPr>
        <p:spPr bwMode="auto">
          <a:xfrm>
            <a:off x="3573463" y="457200"/>
            <a:ext cx="2019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1200" b="1" dirty="0">
                <a:latin typeface="Arial" panose="020B0604020202020204" pitchFamily="34" charset="0"/>
              </a:rPr>
              <a:t>XYZ Cadillac North</a:t>
            </a:r>
          </a:p>
          <a:p>
            <a:pPr algn="ctr"/>
            <a:r>
              <a:rPr lang="en-US" altLang="en-US" sz="1200" b="1" dirty="0">
                <a:latin typeface="Arial" panose="020B0604020202020204" pitchFamily="34" charset="0"/>
              </a:rPr>
              <a:t>Effective August 31, 2004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90" name="AutoShape 118"/>
          <p:cNvCxnSpPr>
            <a:cxnSpLocks noChangeShapeType="1"/>
          </p:cNvCxnSpPr>
          <p:nvPr/>
        </p:nvCxnSpPr>
        <p:spPr bwMode="auto">
          <a:xfrm rot="5400000" flipH="1">
            <a:off x="3543300" y="4143375"/>
            <a:ext cx="1143000" cy="457200"/>
          </a:xfrm>
          <a:prstGeom prst="bentConnector3">
            <a:avLst>
              <a:gd name="adj1" fmla="val 2930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05" name="AutoShape 33"/>
          <p:cNvCxnSpPr>
            <a:cxnSpLocks noChangeShapeType="1"/>
          </p:cNvCxnSpPr>
          <p:nvPr/>
        </p:nvCxnSpPr>
        <p:spPr bwMode="auto">
          <a:xfrm rot="16200000">
            <a:off x="2947987" y="3986213"/>
            <a:ext cx="1266825" cy="609600"/>
          </a:xfrm>
          <a:prstGeom prst="bentConnector3">
            <a:avLst>
              <a:gd name="adj1" fmla="val 2518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28600" y="5638800"/>
            <a:ext cx="990600" cy="3048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CC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Dispatcher (1)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295400" y="5638800"/>
            <a:ext cx="939800" cy="3048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CC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Cashier (3)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2319338" y="5638800"/>
            <a:ext cx="1143000" cy="3048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CC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Shuttle Driver (1)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3505200" y="5638800"/>
            <a:ext cx="990600" cy="3048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CC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Warranty (2)</a:t>
            </a:r>
          </a:p>
        </p:txBody>
      </p:sp>
      <p:cxnSp>
        <p:nvCxnSpPr>
          <p:cNvPr id="3080" name="AutoShape 8"/>
          <p:cNvCxnSpPr>
            <a:cxnSpLocks noChangeShapeType="1"/>
            <a:stCxn id="3075" idx="0"/>
          </p:cNvCxnSpPr>
          <p:nvPr/>
        </p:nvCxnSpPr>
        <p:spPr bwMode="auto">
          <a:xfrm rot="16200000">
            <a:off x="1485900" y="4572000"/>
            <a:ext cx="304800" cy="1828800"/>
          </a:xfrm>
          <a:prstGeom prst="bentConnector2">
            <a:avLst/>
          </a:prstGeom>
          <a:noFill/>
          <a:ln w="158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1" name="AutoShape 9"/>
          <p:cNvCxnSpPr>
            <a:cxnSpLocks noChangeShapeType="1"/>
            <a:stCxn id="3077" idx="0"/>
          </p:cNvCxnSpPr>
          <p:nvPr/>
        </p:nvCxnSpPr>
        <p:spPr bwMode="auto">
          <a:xfrm rot="16200000">
            <a:off x="1905000" y="5194300"/>
            <a:ext cx="304800" cy="584200"/>
          </a:xfrm>
          <a:prstGeom prst="bentConnector2">
            <a:avLst/>
          </a:prstGeom>
          <a:noFill/>
          <a:ln w="15875">
            <a:solidFill>
              <a:srgbClr val="3399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2" name="AutoShape 10"/>
          <p:cNvCxnSpPr>
            <a:cxnSpLocks noChangeShapeType="1"/>
            <a:stCxn id="3078" idx="0"/>
          </p:cNvCxnSpPr>
          <p:nvPr/>
        </p:nvCxnSpPr>
        <p:spPr bwMode="auto">
          <a:xfrm rot="5400000" flipH="1">
            <a:off x="2351088" y="5099050"/>
            <a:ext cx="304800" cy="774700"/>
          </a:xfrm>
          <a:prstGeom prst="bentConnector2">
            <a:avLst/>
          </a:prstGeom>
          <a:noFill/>
          <a:ln w="15875">
            <a:solidFill>
              <a:srgbClr val="3399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3" name="AutoShape 11"/>
          <p:cNvCxnSpPr>
            <a:cxnSpLocks noChangeShapeType="1"/>
            <a:stCxn id="3079" idx="0"/>
          </p:cNvCxnSpPr>
          <p:nvPr/>
        </p:nvCxnSpPr>
        <p:spPr bwMode="auto">
          <a:xfrm rot="5400000" flipH="1">
            <a:off x="3124200" y="4762500"/>
            <a:ext cx="304800" cy="1447800"/>
          </a:xfrm>
          <a:prstGeom prst="bentConnector2">
            <a:avLst/>
          </a:prstGeom>
          <a:noFill/>
          <a:ln w="15875">
            <a:solidFill>
              <a:srgbClr val="3399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4381500" y="1524000"/>
            <a:ext cx="990600" cy="3048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General Manager</a:t>
            </a:r>
          </a:p>
          <a:p>
            <a:pPr algn="ctr"/>
            <a:r>
              <a:rPr lang="en-US" altLang="en-US" sz="900">
                <a:latin typeface="Arial" panose="020B0604020202020204" pitchFamily="34" charset="0"/>
              </a:rPr>
              <a:t>Bill Hull</a:t>
            </a:r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4343400" y="2057400"/>
            <a:ext cx="1066800" cy="3048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Fixed Ops Director</a:t>
            </a:r>
          </a:p>
          <a:p>
            <a:pPr algn="ctr"/>
            <a:r>
              <a:rPr lang="en-US" altLang="en-US" sz="900">
                <a:latin typeface="Arial" panose="020B0604020202020204" pitchFamily="34" charset="0"/>
              </a:rPr>
              <a:t>John Thornton</a:t>
            </a:r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1905000" y="3124200"/>
            <a:ext cx="1066800" cy="3048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Service Manager</a:t>
            </a:r>
          </a:p>
          <a:p>
            <a:pPr algn="ctr"/>
            <a:r>
              <a:rPr lang="en-US" altLang="en-US" sz="900">
                <a:latin typeface="Arial" panose="020B0604020202020204" pitchFamily="34" charset="0"/>
              </a:rPr>
              <a:t>Jim Ahsbridge</a:t>
            </a:r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381000" y="4114800"/>
            <a:ext cx="736600" cy="3048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Technician </a:t>
            </a:r>
          </a:p>
          <a:p>
            <a:pPr algn="ctr"/>
            <a:r>
              <a:rPr lang="en-US" altLang="en-US" sz="900" b="1">
                <a:latin typeface="Arial" panose="020B0604020202020204" pitchFamily="34" charset="0"/>
              </a:rPr>
              <a:t>(22)</a:t>
            </a:r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1524000" y="4114800"/>
            <a:ext cx="787400" cy="3048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Detailers (3)</a:t>
            </a:r>
          </a:p>
        </p:txBody>
      </p:sp>
      <p:sp>
        <p:nvSpPr>
          <p:cNvPr id="3102" name="Rectangle 30"/>
          <p:cNvSpPr>
            <a:spLocks noChangeArrowheads="1"/>
          </p:cNvSpPr>
          <p:nvPr/>
        </p:nvSpPr>
        <p:spPr bwMode="auto">
          <a:xfrm>
            <a:off x="2819400" y="4876800"/>
            <a:ext cx="9144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Service Advisors</a:t>
            </a:r>
          </a:p>
          <a:p>
            <a:pPr algn="ctr"/>
            <a:r>
              <a:rPr lang="en-US" altLang="en-US" sz="900" b="1">
                <a:latin typeface="Arial" panose="020B0604020202020204" pitchFamily="34" charset="0"/>
              </a:rPr>
              <a:t>(4)</a:t>
            </a:r>
          </a:p>
        </p:txBody>
      </p:sp>
      <p:sp>
        <p:nvSpPr>
          <p:cNvPr id="3103" name="Rectangle 31"/>
          <p:cNvSpPr>
            <a:spLocks noChangeArrowheads="1"/>
          </p:cNvSpPr>
          <p:nvPr/>
        </p:nvSpPr>
        <p:spPr bwMode="auto">
          <a:xfrm>
            <a:off x="3886200" y="4876800"/>
            <a:ext cx="9144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Porters</a:t>
            </a:r>
          </a:p>
          <a:p>
            <a:pPr algn="ctr"/>
            <a:r>
              <a:rPr lang="en-US" altLang="en-US" sz="900" b="1">
                <a:latin typeface="Arial" panose="020B0604020202020204" pitchFamily="34" charset="0"/>
              </a:rPr>
              <a:t>(5)</a:t>
            </a:r>
          </a:p>
        </p:txBody>
      </p:sp>
      <p:sp>
        <p:nvSpPr>
          <p:cNvPr id="3113" name="Rectangle 41"/>
          <p:cNvSpPr>
            <a:spLocks noChangeArrowheads="1"/>
          </p:cNvSpPr>
          <p:nvPr/>
        </p:nvSpPr>
        <p:spPr bwMode="auto">
          <a:xfrm>
            <a:off x="5095875" y="3430588"/>
            <a:ext cx="14478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Collision Center Manager</a:t>
            </a:r>
          </a:p>
          <a:p>
            <a:pPr algn="ctr"/>
            <a:r>
              <a:rPr lang="en-US" altLang="en-US" sz="900">
                <a:latin typeface="Arial" panose="020B0604020202020204" pitchFamily="34" charset="0"/>
              </a:rPr>
              <a:t>Robin Malloy</a:t>
            </a:r>
          </a:p>
        </p:txBody>
      </p:sp>
      <p:sp>
        <p:nvSpPr>
          <p:cNvPr id="3114" name="Rectangle 42"/>
          <p:cNvSpPr>
            <a:spLocks noChangeArrowheads="1"/>
          </p:cNvSpPr>
          <p:nvPr/>
        </p:nvSpPr>
        <p:spPr bwMode="auto">
          <a:xfrm>
            <a:off x="4324350" y="4121150"/>
            <a:ext cx="933450" cy="37465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Collision Ctr. </a:t>
            </a:r>
          </a:p>
          <a:p>
            <a:pPr algn="ctr"/>
            <a:r>
              <a:rPr lang="en-US" altLang="en-US" sz="900" b="1">
                <a:latin typeface="Arial" panose="020B0604020202020204" pitchFamily="34" charset="0"/>
              </a:rPr>
              <a:t>Estimator (3)</a:t>
            </a:r>
          </a:p>
        </p:txBody>
      </p:sp>
      <p:cxnSp>
        <p:nvCxnSpPr>
          <p:cNvPr id="3120" name="AutoShape 48"/>
          <p:cNvCxnSpPr>
            <a:cxnSpLocks noChangeShapeType="1"/>
          </p:cNvCxnSpPr>
          <p:nvPr/>
        </p:nvCxnSpPr>
        <p:spPr bwMode="auto">
          <a:xfrm rot="16200000" flipH="1">
            <a:off x="4814094" y="2434431"/>
            <a:ext cx="1068388" cy="942975"/>
          </a:xfrm>
          <a:prstGeom prst="bentConnector3">
            <a:avLst>
              <a:gd name="adj1" fmla="val 6240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22" name="Rectangle 50"/>
          <p:cNvSpPr>
            <a:spLocks noChangeArrowheads="1"/>
          </p:cNvSpPr>
          <p:nvPr/>
        </p:nvSpPr>
        <p:spPr bwMode="auto">
          <a:xfrm>
            <a:off x="7543800" y="3430588"/>
            <a:ext cx="1066800" cy="3048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Parts Manager</a:t>
            </a:r>
          </a:p>
          <a:p>
            <a:pPr algn="ctr"/>
            <a:r>
              <a:rPr lang="en-US" altLang="en-US" sz="900">
                <a:latin typeface="Arial" panose="020B0604020202020204" pitchFamily="34" charset="0"/>
              </a:rPr>
              <a:t>James Mitchell</a:t>
            </a:r>
          </a:p>
        </p:txBody>
      </p:sp>
      <p:sp>
        <p:nvSpPr>
          <p:cNvPr id="3125" name="Rectangle 53"/>
          <p:cNvSpPr>
            <a:spLocks noChangeArrowheads="1"/>
          </p:cNvSpPr>
          <p:nvPr/>
        </p:nvSpPr>
        <p:spPr bwMode="auto">
          <a:xfrm>
            <a:off x="7639050" y="4116388"/>
            <a:ext cx="879475" cy="37465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Asst. Parts Manager (1)</a:t>
            </a:r>
          </a:p>
        </p:txBody>
      </p:sp>
      <p:cxnSp>
        <p:nvCxnSpPr>
          <p:cNvPr id="3128" name="AutoShape 56"/>
          <p:cNvCxnSpPr>
            <a:cxnSpLocks noChangeShapeType="1"/>
          </p:cNvCxnSpPr>
          <p:nvPr/>
        </p:nvCxnSpPr>
        <p:spPr bwMode="auto">
          <a:xfrm rot="16200000" flipH="1">
            <a:off x="5942806" y="1296194"/>
            <a:ext cx="1068388" cy="3200400"/>
          </a:xfrm>
          <a:prstGeom prst="bentConnector3">
            <a:avLst>
              <a:gd name="adj1" fmla="val 6329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32" name="AutoShape 60"/>
          <p:cNvCxnSpPr>
            <a:cxnSpLocks noChangeShapeType="1"/>
            <a:stCxn id="3122" idx="2"/>
            <a:endCxn id="3125" idx="0"/>
          </p:cNvCxnSpPr>
          <p:nvPr/>
        </p:nvCxnSpPr>
        <p:spPr bwMode="auto">
          <a:xfrm>
            <a:off x="8077200" y="3735388"/>
            <a:ext cx="1588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33" name="AutoShape 61"/>
          <p:cNvCxnSpPr>
            <a:cxnSpLocks noChangeShapeType="1"/>
          </p:cNvCxnSpPr>
          <p:nvPr/>
        </p:nvCxnSpPr>
        <p:spPr bwMode="auto">
          <a:xfrm rot="5400000">
            <a:off x="7959725" y="4608513"/>
            <a:ext cx="2349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34" name="AutoShape 62"/>
          <p:cNvCxnSpPr>
            <a:cxnSpLocks noChangeShapeType="1"/>
          </p:cNvCxnSpPr>
          <p:nvPr/>
        </p:nvCxnSpPr>
        <p:spPr bwMode="auto">
          <a:xfrm>
            <a:off x="7620000" y="4725988"/>
            <a:ext cx="914400" cy="15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36" name="AutoShape 64"/>
          <p:cNvCxnSpPr>
            <a:cxnSpLocks noChangeShapeType="1"/>
          </p:cNvCxnSpPr>
          <p:nvPr/>
        </p:nvCxnSpPr>
        <p:spPr bwMode="auto">
          <a:xfrm>
            <a:off x="8534400" y="4725988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37" name="Rectangle 65"/>
          <p:cNvSpPr>
            <a:spLocks noChangeArrowheads="1"/>
          </p:cNvSpPr>
          <p:nvPr/>
        </p:nvSpPr>
        <p:spPr bwMode="auto">
          <a:xfrm>
            <a:off x="8096250" y="4886325"/>
            <a:ext cx="879475" cy="51117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Shipping /</a:t>
            </a:r>
          </a:p>
          <a:p>
            <a:pPr algn="ctr"/>
            <a:r>
              <a:rPr lang="en-US" altLang="en-US" sz="900" b="1">
                <a:latin typeface="Arial" panose="020B0604020202020204" pitchFamily="34" charset="0"/>
              </a:rPr>
              <a:t>Receiving (1)</a:t>
            </a:r>
          </a:p>
        </p:txBody>
      </p:sp>
      <p:sp>
        <p:nvSpPr>
          <p:cNvPr id="3138" name="Rectangle 66"/>
          <p:cNvSpPr>
            <a:spLocks noChangeArrowheads="1"/>
          </p:cNvSpPr>
          <p:nvPr/>
        </p:nvSpPr>
        <p:spPr bwMode="auto">
          <a:xfrm>
            <a:off x="6858000" y="5022850"/>
            <a:ext cx="1184275" cy="23812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Counterperson (3)</a:t>
            </a:r>
          </a:p>
        </p:txBody>
      </p:sp>
      <p:sp>
        <p:nvSpPr>
          <p:cNvPr id="3139" name="Text Box 67"/>
          <p:cNvSpPr txBox="1">
            <a:spLocks noChangeArrowheads="1"/>
          </p:cNvSpPr>
          <p:nvPr/>
        </p:nvSpPr>
        <p:spPr bwMode="auto">
          <a:xfrm>
            <a:off x="609600" y="1371600"/>
            <a:ext cx="17240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b="1">
                <a:latin typeface="Arial" panose="020B0604020202020204" pitchFamily="34" charset="0"/>
              </a:rPr>
              <a:t>OPERATIONS (73)</a:t>
            </a:r>
          </a:p>
        </p:txBody>
      </p:sp>
      <p:sp>
        <p:nvSpPr>
          <p:cNvPr id="3155" name="Oval 83"/>
          <p:cNvSpPr>
            <a:spLocks noChangeArrowheads="1"/>
          </p:cNvSpPr>
          <p:nvPr/>
        </p:nvSpPr>
        <p:spPr bwMode="auto">
          <a:xfrm>
            <a:off x="914400" y="3598863"/>
            <a:ext cx="3048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58" name="Text Box 86"/>
          <p:cNvSpPr txBox="1">
            <a:spLocks noChangeArrowheads="1"/>
          </p:cNvSpPr>
          <p:nvPr/>
        </p:nvSpPr>
        <p:spPr bwMode="auto">
          <a:xfrm>
            <a:off x="923925" y="3581400"/>
            <a:ext cx="311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000"/>
              <a:t>25</a:t>
            </a:r>
          </a:p>
        </p:txBody>
      </p:sp>
      <p:sp>
        <p:nvSpPr>
          <p:cNvPr id="3160" name="Oval 88"/>
          <p:cNvSpPr>
            <a:spLocks noChangeArrowheads="1"/>
          </p:cNvSpPr>
          <p:nvPr/>
        </p:nvSpPr>
        <p:spPr bwMode="auto">
          <a:xfrm>
            <a:off x="1962150" y="5053013"/>
            <a:ext cx="3048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1" name="Text Box 89"/>
          <p:cNvSpPr txBox="1">
            <a:spLocks noChangeArrowheads="1"/>
          </p:cNvSpPr>
          <p:nvPr/>
        </p:nvSpPr>
        <p:spPr bwMode="auto">
          <a:xfrm>
            <a:off x="1981200" y="5029200"/>
            <a:ext cx="2476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000"/>
              <a:t>7</a:t>
            </a:r>
          </a:p>
        </p:txBody>
      </p:sp>
      <p:sp>
        <p:nvSpPr>
          <p:cNvPr id="3162" name="Oval 90"/>
          <p:cNvSpPr>
            <a:spLocks noChangeArrowheads="1"/>
          </p:cNvSpPr>
          <p:nvPr/>
        </p:nvSpPr>
        <p:spPr bwMode="auto">
          <a:xfrm>
            <a:off x="3505200" y="4191000"/>
            <a:ext cx="3048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3" name="Text Box 91"/>
          <p:cNvSpPr txBox="1">
            <a:spLocks noChangeArrowheads="1"/>
          </p:cNvSpPr>
          <p:nvPr/>
        </p:nvSpPr>
        <p:spPr bwMode="auto">
          <a:xfrm>
            <a:off x="3505200" y="4191000"/>
            <a:ext cx="2476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000"/>
              <a:t>9</a:t>
            </a:r>
          </a:p>
        </p:txBody>
      </p:sp>
      <p:sp>
        <p:nvSpPr>
          <p:cNvPr id="3164" name="Oval 92"/>
          <p:cNvSpPr>
            <a:spLocks noChangeArrowheads="1"/>
          </p:cNvSpPr>
          <p:nvPr/>
        </p:nvSpPr>
        <p:spPr bwMode="auto">
          <a:xfrm>
            <a:off x="5413375" y="3124200"/>
            <a:ext cx="304800" cy="2301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5" name="Text Box 93"/>
          <p:cNvSpPr txBox="1">
            <a:spLocks noChangeArrowheads="1"/>
          </p:cNvSpPr>
          <p:nvPr/>
        </p:nvSpPr>
        <p:spPr bwMode="auto">
          <a:xfrm>
            <a:off x="5429250" y="3124200"/>
            <a:ext cx="5524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000"/>
              <a:t>22</a:t>
            </a:r>
          </a:p>
        </p:txBody>
      </p:sp>
      <p:sp>
        <p:nvSpPr>
          <p:cNvPr id="3166" name="Oval 94"/>
          <p:cNvSpPr>
            <a:spLocks noChangeArrowheads="1"/>
          </p:cNvSpPr>
          <p:nvPr/>
        </p:nvSpPr>
        <p:spPr bwMode="auto">
          <a:xfrm>
            <a:off x="7696200" y="3135313"/>
            <a:ext cx="3048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7" name="Text Box 95"/>
          <p:cNvSpPr txBox="1">
            <a:spLocks noChangeArrowheads="1"/>
          </p:cNvSpPr>
          <p:nvPr/>
        </p:nvSpPr>
        <p:spPr bwMode="auto">
          <a:xfrm>
            <a:off x="7724775" y="3125788"/>
            <a:ext cx="2476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000"/>
              <a:t>6</a:t>
            </a:r>
          </a:p>
        </p:txBody>
      </p:sp>
      <p:cxnSp>
        <p:nvCxnSpPr>
          <p:cNvPr id="3168" name="AutoShape 96"/>
          <p:cNvCxnSpPr>
            <a:cxnSpLocks noChangeShapeType="1"/>
            <a:stCxn id="3088" idx="0"/>
            <a:endCxn id="3087" idx="2"/>
          </p:cNvCxnSpPr>
          <p:nvPr/>
        </p:nvCxnSpPr>
        <p:spPr bwMode="auto">
          <a:xfrm flipV="1">
            <a:off x="4876800" y="1828800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73" name="Rectangle 101"/>
          <p:cNvSpPr>
            <a:spLocks noChangeArrowheads="1"/>
          </p:cNvSpPr>
          <p:nvPr/>
        </p:nvSpPr>
        <p:spPr bwMode="auto">
          <a:xfrm>
            <a:off x="5486400" y="2590800"/>
            <a:ext cx="1143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altLang="en-US" sz="900">
                <a:latin typeface="Arial" panose="020B0604020202020204" pitchFamily="34" charset="0"/>
              </a:rPr>
              <a:t>Janitor (2)</a:t>
            </a:r>
          </a:p>
        </p:txBody>
      </p:sp>
      <p:sp>
        <p:nvSpPr>
          <p:cNvPr id="3174" name="Line 102"/>
          <p:cNvSpPr>
            <a:spLocks noChangeShapeType="1"/>
          </p:cNvSpPr>
          <p:nvPr/>
        </p:nvSpPr>
        <p:spPr bwMode="auto">
          <a:xfrm>
            <a:off x="4876800" y="2743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" name="Text Box 103"/>
          <p:cNvSpPr txBox="1">
            <a:spLocks noChangeArrowheads="1"/>
          </p:cNvSpPr>
          <p:nvPr/>
        </p:nvSpPr>
        <p:spPr bwMode="auto">
          <a:xfrm>
            <a:off x="6934200" y="2362200"/>
            <a:ext cx="1600200" cy="561975"/>
          </a:xfrm>
          <a:prstGeom prst="rect">
            <a:avLst/>
          </a:prstGeom>
          <a:noFill/>
          <a:ln w="12700">
            <a:solidFill>
              <a:srgbClr val="FFCC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14300" indent="114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 b="1">
                <a:latin typeface="Arial" panose="020B0604020202020204" pitchFamily="34" charset="0"/>
              </a:rPr>
              <a:t>Janitor (2)</a:t>
            </a:r>
            <a:r>
              <a:rPr lang="en-US" altLang="en-US" sz="1000">
                <a:latin typeface="Arial" panose="020B0604020202020204" pitchFamily="34" charset="0"/>
              </a:rPr>
              <a:t>:</a:t>
            </a:r>
          </a:p>
          <a:p>
            <a:pPr lvl="1">
              <a:buFontTx/>
              <a:buChar char="•"/>
            </a:pPr>
            <a:r>
              <a:rPr lang="en-US" altLang="en-US" sz="1000">
                <a:latin typeface="Arial" panose="020B0604020202020204" pitchFamily="34" charset="0"/>
              </a:rPr>
              <a:t>Cecil Sammons</a:t>
            </a:r>
          </a:p>
          <a:p>
            <a:pPr lvl="1">
              <a:buFontTx/>
              <a:buChar char="•"/>
            </a:pPr>
            <a:r>
              <a:rPr lang="en-US" altLang="en-US" sz="1000">
                <a:latin typeface="Arial" panose="020B0604020202020204" pitchFamily="34" charset="0"/>
              </a:rPr>
              <a:t>Richard Slocum</a:t>
            </a:r>
          </a:p>
        </p:txBody>
      </p:sp>
      <p:cxnSp>
        <p:nvCxnSpPr>
          <p:cNvPr id="3181" name="AutoShape 109"/>
          <p:cNvCxnSpPr>
            <a:cxnSpLocks noChangeShapeType="1"/>
          </p:cNvCxnSpPr>
          <p:nvPr/>
        </p:nvCxnSpPr>
        <p:spPr bwMode="auto">
          <a:xfrm rot="16200000">
            <a:off x="1843087" y="4176713"/>
            <a:ext cx="1876425" cy="838200"/>
          </a:xfrm>
          <a:prstGeom prst="bentConnector3">
            <a:avLst>
              <a:gd name="adj1" fmla="val 50000"/>
            </a:avLst>
          </a:prstGeom>
          <a:noFill/>
          <a:ln w="15875">
            <a:solidFill>
              <a:srgbClr val="339966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21" name="Rectangle 49"/>
          <p:cNvSpPr>
            <a:spLocks noChangeArrowheads="1"/>
          </p:cNvSpPr>
          <p:nvPr/>
        </p:nvSpPr>
        <p:spPr bwMode="auto">
          <a:xfrm>
            <a:off x="5353050" y="4114800"/>
            <a:ext cx="933450" cy="51117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Assistant Collision Ctr. Manager (1)</a:t>
            </a:r>
          </a:p>
        </p:txBody>
      </p:sp>
      <p:sp>
        <p:nvSpPr>
          <p:cNvPr id="3144" name="Rectangle 72"/>
          <p:cNvSpPr>
            <a:spLocks noChangeArrowheads="1"/>
          </p:cNvSpPr>
          <p:nvPr/>
        </p:nvSpPr>
        <p:spPr bwMode="auto">
          <a:xfrm>
            <a:off x="6381750" y="6229350"/>
            <a:ext cx="1143000" cy="23812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Porters (2)</a:t>
            </a:r>
          </a:p>
        </p:txBody>
      </p:sp>
      <p:cxnSp>
        <p:nvCxnSpPr>
          <p:cNvPr id="3186" name="AutoShape 114"/>
          <p:cNvCxnSpPr>
            <a:cxnSpLocks noChangeShapeType="1"/>
          </p:cNvCxnSpPr>
          <p:nvPr/>
        </p:nvCxnSpPr>
        <p:spPr bwMode="auto">
          <a:xfrm rot="5400000" flipV="1">
            <a:off x="5214144" y="5611019"/>
            <a:ext cx="1588" cy="1219200"/>
          </a:xfrm>
          <a:prstGeom prst="bent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87" name="AutoShape 115"/>
          <p:cNvCxnSpPr>
            <a:cxnSpLocks noChangeShapeType="1"/>
          </p:cNvCxnSpPr>
          <p:nvPr/>
        </p:nvCxnSpPr>
        <p:spPr bwMode="auto">
          <a:xfrm rot="16200000">
            <a:off x="6382544" y="5663406"/>
            <a:ext cx="9525" cy="1128713"/>
          </a:xfrm>
          <a:prstGeom prst="bentConnector3">
            <a:avLst>
              <a:gd name="adj1" fmla="val 25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91" name="Rectangle 119"/>
          <p:cNvSpPr>
            <a:spLocks noChangeArrowheads="1"/>
          </p:cNvSpPr>
          <p:nvPr/>
        </p:nvSpPr>
        <p:spPr bwMode="auto">
          <a:xfrm>
            <a:off x="6381750" y="4114800"/>
            <a:ext cx="990600" cy="51117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Service Receptionist (1)</a:t>
            </a:r>
          </a:p>
        </p:txBody>
      </p:sp>
      <p:cxnSp>
        <p:nvCxnSpPr>
          <p:cNvPr id="3192" name="AutoShape 120"/>
          <p:cNvCxnSpPr>
            <a:cxnSpLocks noChangeShapeType="1"/>
            <a:stCxn id="3121" idx="2"/>
            <a:endCxn id="3143" idx="0"/>
          </p:cNvCxnSpPr>
          <p:nvPr/>
        </p:nvCxnSpPr>
        <p:spPr bwMode="auto">
          <a:xfrm>
            <a:off x="5819775" y="4625975"/>
            <a:ext cx="4763" cy="1593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94" name="AutoShape 122"/>
          <p:cNvCxnSpPr>
            <a:cxnSpLocks noChangeShapeType="1"/>
            <a:stCxn id="3114" idx="0"/>
            <a:endCxn id="3121" idx="0"/>
          </p:cNvCxnSpPr>
          <p:nvPr/>
        </p:nvCxnSpPr>
        <p:spPr bwMode="auto">
          <a:xfrm rot="16200000">
            <a:off x="5302250" y="3603625"/>
            <a:ext cx="6350" cy="1028700"/>
          </a:xfrm>
          <a:prstGeom prst="bentConnector3">
            <a:avLst>
              <a:gd name="adj1" fmla="val 37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95" name="AutoShape 123"/>
          <p:cNvCxnSpPr>
            <a:cxnSpLocks noChangeShapeType="1"/>
            <a:stCxn id="3121" idx="0"/>
            <a:endCxn id="3191" idx="0"/>
          </p:cNvCxnSpPr>
          <p:nvPr/>
        </p:nvCxnSpPr>
        <p:spPr bwMode="auto">
          <a:xfrm rot="5400000" flipV="1">
            <a:off x="6347619" y="3586956"/>
            <a:ext cx="1588" cy="1057275"/>
          </a:xfrm>
          <a:prstGeom prst="bent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43" name="Rectangle 71"/>
          <p:cNvSpPr>
            <a:spLocks noChangeArrowheads="1"/>
          </p:cNvSpPr>
          <p:nvPr/>
        </p:nvSpPr>
        <p:spPr bwMode="auto">
          <a:xfrm>
            <a:off x="5384800" y="6219825"/>
            <a:ext cx="879475" cy="23812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Painters (6)</a:t>
            </a:r>
          </a:p>
        </p:txBody>
      </p:sp>
      <p:sp>
        <p:nvSpPr>
          <p:cNvPr id="3197" name="Oval 125"/>
          <p:cNvSpPr>
            <a:spLocks noChangeArrowheads="1"/>
          </p:cNvSpPr>
          <p:nvPr/>
        </p:nvSpPr>
        <p:spPr bwMode="auto">
          <a:xfrm>
            <a:off x="4943475" y="2455863"/>
            <a:ext cx="3048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8" name="Text Box 126"/>
          <p:cNvSpPr txBox="1">
            <a:spLocks noChangeArrowheads="1"/>
          </p:cNvSpPr>
          <p:nvPr/>
        </p:nvSpPr>
        <p:spPr bwMode="auto">
          <a:xfrm>
            <a:off x="4953000" y="2438400"/>
            <a:ext cx="311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000"/>
              <a:t>72</a:t>
            </a:r>
          </a:p>
        </p:txBody>
      </p:sp>
      <p:sp>
        <p:nvSpPr>
          <p:cNvPr id="3200" name="Oval 128"/>
          <p:cNvSpPr>
            <a:spLocks noChangeArrowheads="1"/>
          </p:cNvSpPr>
          <p:nvPr/>
        </p:nvSpPr>
        <p:spPr bwMode="auto">
          <a:xfrm>
            <a:off x="2047875" y="2760663"/>
            <a:ext cx="3048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01" name="Text Box 129"/>
          <p:cNvSpPr txBox="1">
            <a:spLocks noChangeArrowheads="1"/>
          </p:cNvSpPr>
          <p:nvPr/>
        </p:nvSpPr>
        <p:spPr bwMode="auto">
          <a:xfrm>
            <a:off x="2057400" y="2743200"/>
            <a:ext cx="311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000"/>
              <a:t>42</a:t>
            </a:r>
          </a:p>
        </p:txBody>
      </p:sp>
      <p:sp>
        <p:nvSpPr>
          <p:cNvPr id="3142" name="Rectangle 70"/>
          <p:cNvSpPr>
            <a:spLocks noChangeArrowheads="1"/>
          </p:cNvSpPr>
          <p:nvPr/>
        </p:nvSpPr>
        <p:spPr bwMode="auto">
          <a:xfrm>
            <a:off x="3943350" y="6151563"/>
            <a:ext cx="1323975" cy="37465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Auto Body Repair (8)</a:t>
            </a:r>
          </a:p>
        </p:txBody>
      </p:sp>
      <p:cxnSp>
        <p:nvCxnSpPr>
          <p:cNvPr id="3208" name="AutoShape 136"/>
          <p:cNvCxnSpPr>
            <a:cxnSpLocks noChangeShapeType="1"/>
            <a:stCxn id="3113" idx="2"/>
          </p:cNvCxnSpPr>
          <p:nvPr/>
        </p:nvCxnSpPr>
        <p:spPr bwMode="auto">
          <a:xfrm>
            <a:off x="5819775" y="3735388"/>
            <a:ext cx="0" cy="746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10" name="AutoShape 138"/>
          <p:cNvCxnSpPr>
            <a:cxnSpLocks noChangeShapeType="1"/>
          </p:cNvCxnSpPr>
          <p:nvPr/>
        </p:nvCxnSpPr>
        <p:spPr bwMode="auto">
          <a:xfrm rot="16200000">
            <a:off x="7498557" y="4452144"/>
            <a:ext cx="531812" cy="628650"/>
          </a:xfrm>
          <a:prstGeom prst="bentConnector3">
            <a:avLst>
              <a:gd name="adj1" fmla="val 5880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13" name="AutoShape 141"/>
          <p:cNvCxnSpPr>
            <a:cxnSpLocks noChangeShapeType="1"/>
          </p:cNvCxnSpPr>
          <p:nvPr/>
        </p:nvCxnSpPr>
        <p:spPr bwMode="auto">
          <a:xfrm>
            <a:off x="2438400" y="3657600"/>
            <a:ext cx="1447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16" name="AutoShape 144"/>
          <p:cNvCxnSpPr>
            <a:cxnSpLocks noChangeShapeType="1"/>
            <a:stCxn id="3089" idx="0"/>
            <a:endCxn id="3088" idx="2"/>
          </p:cNvCxnSpPr>
          <p:nvPr/>
        </p:nvCxnSpPr>
        <p:spPr bwMode="auto">
          <a:xfrm rot="16200000">
            <a:off x="3276600" y="1524000"/>
            <a:ext cx="762000" cy="2438400"/>
          </a:xfrm>
          <a:prstGeom prst="bentConnector3">
            <a:avLst>
              <a:gd name="adj1" fmla="val 1145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19" name="AutoShape 147"/>
          <p:cNvCxnSpPr>
            <a:cxnSpLocks noChangeShapeType="1"/>
            <a:stCxn id="3090" idx="0"/>
            <a:endCxn id="3092" idx="0"/>
          </p:cNvCxnSpPr>
          <p:nvPr/>
        </p:nvCxnSpPr>
        <p:spPr bwMode="auto">
          <a:xfrm rot="5400000" flipV="1">
            <a:off x="1332706" y="3531394"/>
            <a:ext cx="1588" cy="1168400"/>
          </a:xfrm>
          <a:prstGeom prst="bent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20" name="AutoShape 148"/>
          <p:cNvCxnSpPr>
            <a:cxnSpLocks noChangeShapeType="1"/>
          </p:cNvCxnSpPr>
          <p:nvPr/>
        </p:nvCxnSpPr>
        <p:spPr bwMode="auto">
          <a:xfrm flipV="1">
            <a:off x="1295400" y="3657600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21" name="AutoShape 149"/>
          <p:cNvCxnSpPr>
            <a:cxnSpLocks noChangeShapeType="1"/>
          </p:cNvCxnSpPr>
          <p:nvPr/>
        </p:nvCxnSpPr>
        <p:spPr bwMode="auto">
          <a:xfrm>
            <a:off x="1295400" y="36576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22" name="AutoShape 150"/>
          <p:cNvCxnSpPr>
            <a:cxnSpLocks noChangeShapeType="1"/>
            <a:stCxn id="3089" idx="2"/>
          </p:cNvCxnSpPr>
          <p:nvPr/>
        </p:nvCxnSpPr>
        <p:spPr bwMode="auto">
          <a:xfrm>
            <a:off x="2438400" y="3429000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26" name="Text Box 154"/>
          <p:cNvSpPr txBox="1">
            <a:spLocks noChangeArrowheads="1"/>
          </p:cNvSpPr>
          <p:nvPr/>
        </p:nvSpPr>
        <p:spPr bwMode="auto">
          <a:xfrm>
            <a:off x="3573463" y="457200"/>
            <a:ext cx="2019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1200" b="1" dirty="0">
                <a:latin typeface="Arial" panose="020B0604020202020204" pitchFamily="34" charset="0"/>
              </a:rPr>
              <a:t>XYZ Cadillac North</a:t>
            </a:r>
          </a:p>
          <a:p>
            <a:pPr algn="ctr"/>
            <a:r>
              <a:rPr lang="en-US" altLang="en-US" sz="1200" b="1" dirty="0">
                <a:latin typeface="Arial" panose="020B0604020202020204" pitchFamily="34" charset="0"/>
              </a:rPr>
              <a:t>Effective August 31, 2004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72" name="AutoShape 76"/>
          <p:cNvCxnSpPr>
            <a:cxnSpLocks noChangeShapeType="1"/>
            <a:stCxn id="4124" idx="2"/>
            <a:endCxn id="4106" idx="2"/>
          </p:cNvCxnSpPr>
          <p:nvPr/>
        </p:nvCxnSpPr>
        <p:spPr bwMode="auto">
          <a:xfrm>
            <a:off x="6096000" y="1600200"/>
            <a:ext cx="0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4114800" y="4038600"/>
            <a:ext cx="914400" cy="3048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CC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Dispatcher (1)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5080000" y="4038600"/>
            <a:ext cx="914400" cy="3048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CC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Cashiers (3)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045200" y="4038600"/>
            <a:ext cx="1143000" cy="3048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CC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Shuttle Driver (1)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7239000" y="4038600"/>
            <a:ext cx="914400" cy="3048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CC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Warranty (2)</a:t>
            </a:r>
          </a:p>
        </p:txBody>
      </p:sp>
      <p:cxnSp>
        <p:nvCxnSpPr>
          <p:cNvPr id="4102" name="AutoShape 6"/>
          <p:cNvCxnSpPr>
            <a:cxnSpLocks noChangeShapeType="1"/>
            <a:stCxn id="4098" idx="0"/>
          </p:cNvCxnSpPr>
          <p:nvPr/>
        </p:nvCxnSpPr>
        <p:spPr bwMode="auto">
          <a:xfrm rot="16200000">
            <a:off x="5334000" y="2971800"/>
            <a:ext cx="304800" cy="1828800"/>
          </a:xfrm>
          <a:prstGeom prst="bentConnector2">
            <a:avLst/>
          </a:prstGeom>
          <a:noFill/>
          <a:ln w="158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03" name="AutoShape 7"/>
          <p:cNvCxnSpPr>
            <a:cxnSpLocks noChangeShapeType="1"/>
            <a:stCxn id="4099" idx="0"/>
          </p:cNvCxnSpPr>
          <p:nvPr/>
        </p:nvCxnSpPr>
        <p:spPr bwMode="auto">
          <a:xfrm rot="16200000">
            <a:off x="5676900" y="3594100"/>
            <a:ext cx="304800" cy="584200"/>
          </a:xfrm>
          <a:prstGeom prst="bentConnector2">
            <a:avLst/>
          </a:prstGeom>
          <a:noFill/>
          <a:ln w="15875">
            <a:solidFill>
              <a:srgbClr val="3399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04" name="AutoShape 8"/>
          <p:cNvCxnSpPr>
            <a:cxnSpLocks noChangeShapeType="1"/>
            <a:stCxn id="4100" idx="0"/>
          </p:cNvCxnSpPr>
          <p:nvPr/>
        </p:nvCxnSpPr>
        <p:spPr bwMode="auto">
          <a:xfrm rot="5400000" flipH="1">
            <a:off x="6076950" y="3498850"/>
            <a:ext cx="304800" cy="774700"/>
          </a:xfrm>
          <a:prstGeom prst="bentConnector2">
            <a:avLst/>
          </a:prstGeom>
          <a:noFill/>
          <a:ln w="15875">
            <a:solidFill>
              <a:srgbClr val="3399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05" name="AutoShape 9"/>
          <p:cNvCxnSpPr>
            <a:cxnSpLocks noChangeShapeType="1"/>
            <a:stCxn id="4101" idx="0"/>
          </p:cNvCxnSpPr>
          <p:nvPr/>
        </p:nvCxnSpPr>
        <p:spPr bwMode="auto">
          <a:xfrm rot="5400000" flipH="1">
            <a:off x="6819900" y="3162300"/>
            <a:ext cx="304800" cy="1447800"/>
          </a:xfrm>
          <a:prstGeom prst="bentConnector2">
            <a:avLst/>
          </a:prstGeom>
          <a:noFill/>
          <a:ln w="15875">
            <a:solidFill>
              <a:srgbClr val="3399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5562600" y="1981200"/>
            <a:ext cx="1066800" cy="3048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Service Manager</a:t>
            </a:r>
          </a:p>
          <a:p>
            <a:pPr algn="ctr"/>
            <a:r>
              <a:rPr lang="en-US" altLang="en-US" sz="900">
                <a:latin typeface="Arial" panose="020B0604020202020204" pitchFamily="34" charset="0"/>
              </a:rPr>
              <a:t>Jim Ahsbridge</a:t>
            </a: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3708400" y="3200400"/>
            <a:ext cx="889000" cy="3048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Technician (22)</a:t>
            </a:r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5003800" y="3200400"/>
            <a:ext cx="711200" cy="3048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Detailer (3)</a:t>
            </a:r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flipH="1">
            <a:off x="6096000" y="2286000"/>
            <a:ext cx="0" cy="1447800"/>
          </a:xfrm>
          <a:prstGeom prst="line">
            <a:avLst/>
          </a:prstGeom>
          <a:noFill/>
          <a:ln w="15875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6496050" y="3124200"/>
            <a:ext cx="112395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Service Advisors (4)</a:t>
            </a:r>
          </a:p>
        </p:txBody>
      </p:sp>
      <p:sp>
        <p:nvSpPr>
          <p:cNvPr id="4117" name="Rectangle 21"/>
          <p:cNvSpPr>
            <a:spLocks noChangeArrowheads="1"/>
          </p:cNvSpPr>
          <p:nvPr/>
        </p:nvSpPr>
        <p:spPr bwMode="auto">
          <a:xfrm>
            <a:off x="7743825" y="3124200"/>
            <a:ext cx="1095375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Porters (5)</a:t>
            </a:r>
          </a:p>
        </p:txBody>
      </p:sp>
      <p:sp>
        <p:nvSpPr>
          <p:cNvPr id="4123" name="Rectangle 27"/>
          <p:cNvSpPr>
            <a:spLocks noChangeArrowheads="1"/>
          </p:cNvSpPr>
          <p:nvPr/>
        </p:nvSpPr>
        <p:spPr bwMode="auto">
          <a:xfrm>
            <a:off x="5600700" y="762000"/>
            <a:ext cx="990600" cy="3048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General Manager</a:t>
            </a:r>
          </a:p>
          <a:p>
            <a:pPr algn="ctr"/>
            <a:r>
              <a:rPr lang="en-US" altLang="en-US" sz="900">
                <a:latin typeface="Arial" panose="020B0604020202020204" pitchFamily="34" charset="0"/>
              </a:rPr>
              <a:t>Bill Hull</a:t>
            </a:r>
          </a:p>
        </p:txBody>
      </p:sp>
      <p:sp>
        <p:nvSpPr>
          <p:cNvPr id="4124" name="Rectangle 28"/>
          <p:cNvSpPr>
            <a:spLocks noChangeArrowheads="1"/>
          </p:cNvSpPr>
          <p:nvPr/>
        </p:nvSpPr>
        <p:spPr bwMode="auto">
          <a:xfrm>
            <a:off x="5562600" y="1295400"/>
            <a:ext cx="1066800" cy="3048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Fixed Ops Director</a:t>
            </a:r>
          </a:p>
          <a:p>
            <a:pPr algn="ctr"/>
            <a:r>
              <a:rPr lang="en-US" altLang="en-US" sz="900">
                <a:latin typeface="Arial" panose="020B0604020202020204" pitchFamily="34" charset="0"/>
              </a:rPr>
              <a:t>John Thornton</a:t>
            </a:r>
          </a:p>
        </p:txBody>
      </p:sp>
      <p:cxnSp>
        <p:nvCxnSpPr>
          <p:cNvPr id="4125" name="AutoShape 29"/>
          <p:cNvCxnSpPr>
            <a:cxnSpLocks noChangeShapeType="1"/>
          </p:cNvCxnSpPr>
          <p:nvPr/>
        </p:nvCxnSpPr>
        <p:spPr bwMode="auto">
          <a:xfrm rot="5400000">
            <a:off x="5981700" y="1181100"/>
            <a:ext cx="228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28" name="Text Box 32"/>
          <p:cNvSpPr txBox="1">
            <a:spLocks noChangeArrowheads="1"/>
          </p:cNvSpPr>
          <p:nvPr/>
        </p:nvSpPr>
        <p:spPr bwMode="auto">
          <a:xfrm>
            <a:off x="381000" y="914400"/>
            <a:ext cx="1981200" cy="4524375"/>
          </a:xfrm>
          <a:prstGeom prst="rect">
            <a:avLst/>
          </a:prstGeom>
          <a:noFill/>
          <a:ln w="1270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14300" indent="114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 b="1">
                <a:latin typeface="Arial" panose="020B0604020202020204" pitchFamily="34" charset="0"/>
              </a:rPr>
              <a:t>Technician  (22)</a:t>
            </a:r>
            <a:r>
              <a:rPr lang="en-US" altLang="en-US" sz="1000">
                <a:latin typeface="Arial" panose="020B0604020202020204" pitchFamily="34" charset="0"/>
              </a:rPr>
              <a:t>: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Josef Alcantara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Lawrence Bracco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Timothy Collins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Rafael Del Valle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John Frentress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Robert Harrison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Gennaro Lamagna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Jaipaul Loknath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Herman Myers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David Renish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John Reeder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Jose Rodriguez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Jorge Suarez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Thomas Turano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Jean Theard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Carlos Vasquez 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Shawn Walck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Michael Weiss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Gary Zaffino 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Robert Stevens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Jared Long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Reginald Ray</a:t>
            </a:r>
          </a:p>
          <a:p>
            <a:endParaRPr lang="en-US" altLang="en-US" sz="1000" b="1">
              <a:latin typeface="Arial" panose="020B0604020202020204" pitchFamily="34" charset="0"/>
            </a:endParaRPr>
          </a:p>
          <a:p>
            <a:r>
              <a:rPr lang="en-US" altLang="en-US" sz="1000" b="1">
                <a:latin typeface="Arial" panose="020B0604020202020204" pitchFamily="34" charset="0"/>
              </a:rPr>
              <a:t>Detailer (3)</a:t>
            </a:r>
            <a:r>
              <a:rPr lang="en-US" altLang="en-US" sz="1000">
                <a:latin typeface="Arial" panose="020B0604020202020204" pitchFamily="34" charset="0"/>
              </a:rPr>
              <a:t>: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Terrell Farmer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Camilo Garcia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Michael Rollerson</a:t>
            </a:r>
          </a:p>
          <a:p>
            <a:pPr lvl="1">
              <a:buFontTx/>
              <a:buChar char="•"/>
            </a:pPr>
            <a:endParaRPr lang="en-US" altLang="en-US" sz="1000">
              <a:latin typeface="Arial" panose="020B0604020202020204" pitchFamily="34" charset="0"/>
            </a:endParaRPr>
          </a:p>
        </p:txBody>
      </p:sp>
      <p:sp>
        <p:nvSpPr>
          <p:cNvPr id="4129" name="Text Box 33"/>
          <p:cNvSpPr txBox="1">
            <a:spLocks noChangeArrowheads="1"/>
          </p:cNvSpPr>
          <p:nvPr/>
        </p:nvSpPr>
        <p:spPr bwMode="auto">
          <a:xfrm>
            <a:off x="6172200" y="4419600"/>
            <a:ext cx="2286000" cy="2092325"/>
          </a:xfrm>
          <a:prstGeom prst="rect">
            <a:avLst/>
          </a:prstGeom>
          <a:noFill/>
          <a:ln w="19050">
            <a:solidFill>
              <a:srgbClr val="CCFF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14300" indent="114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 b="1">
                <a:latin typeface="Arial" panose="020B0604020202020204" pitchFamily="34" charset="0"/>
              </a:rPr>
              <a:t>Service Advisors (4):</a:t>
            </a:r>
            <a:endParaRPr lang="en-US" altLang="en-US" sz="1000">
              <a:latin typeface="Arial" panose="020B0604020202020204" pitchFamily="34" charset="0"/>
            </a:endParaRP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Joseph Allegra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Guy Fisk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Robert Weber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Troy Wright</a:t>
            </a:r>
          </a:p>
          <a:p>
            <a:endParaRPr lang="en-US" altLang="en-US" sz="1000" b="1">
              <a:latin typeface="Arial" panose="020B0604020202020204" pitchFamily="34" charset="0"/>
            </a:endParaRPr>
          </a:p>
          <a:p>
            <a:r>
              <a:rPr lang="en-US" altLang="en-US" sz="1000" b="1">
                <a:latin typeface="Arial" panose="020B0604020202020204" pitchFamily="34" charset="0"/>
              </a:rPr>
              <a:t>Porters (5)</a:t>
            </a:r>
            <a:r>
              <a:rPr lang="en-US" altLang="en-US" sz="1000">
                <a:latin typeface="Arial" panose="020B0604020202020204" pitchFamily="34" charset="0"/>
              </a:rPr>
              <a:t>: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Christopher Defronzo 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Jose Cuevas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Daniel Kelley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Juan Monserrate</a:t>
            </a:r>
          </a:p>
          <a:p>
            <a:pPr lvl="1">
              <a:buFontTx/>
              <a:buAutoNum type="arabicPeriod"/>
            </a:pPr>
            <a:r>
              <a:rPr lang="en-US" altLang="en-US" sz="1000" i="1">
                <a:latin typeface="Arial" panose="020B0604020202020204" pitchFamily="34" charset="0"/>
              </a:rPr>
              <a:t>G</a:t>
            </a:r>
            <a:r>
              <a:rPr lang="en-US" altLang="en-US" sz="1000">
                <a:latin typeface="Arial" panose="020B0604020202020204" pitchFamily="34" charset="0"/>
              </a:rPr>
              <a:t>erardo Pleitez</a:t>
            </a:r>
          </a:p>
          <a:p>
            <a:pPr lvl="1">
              <a:buFontTx/>
              <a:buChar char="•"/>
            </a:pPr>
            <a:endParaRPr lang="en-US" altLang="en-US" sz="1000">
              <a:latin typeface="Arial" panose="020B0604020202020204" pitchFamily="34" charset="0"/>
            </a:endParaRPr>
          </a:p>
        </p:txBody>
      </p:sp>
      <p:sp>
        <p:nvSpPr>
          <p:cNvPr id="4130" name="Text Box 34"/>
          <p:cNvSpPr txBox="1">
            <a:spLocks noChangeArrowheads="1"/>
          </p:cNvSpPr>
          <p:nvPr/>
        </p:nvSpPr>
        <p:spPr bwMode="auto">
          <a:xfrm>
            <a:off x="2819400" y="4467225"/>
            <a:ext cx="1905000" cy="2238375"/>
          </a:xfrm>
          <a:prstGeom prst="rect">
            <a:avLst/>
          </a:prstGeom>
          <a:noFill/>
          <a:ln w="12700">
            <a:solidFill>
              <a:srgbClr val="CCFF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14300" indent="114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 b="1">
                <a:latin typeface="Arial" panose="020B0604020202020204" pitchFamily="34" charset="0"/>
              </a:rPr>
              <a:t>Dispatcher (1):</a:t>
            </a:r>
            <a:endParaRPr lang="en-US" altLang="en-US" sz="1000">
              <a:latin typeface="Arial" panose="020B0604020202020204" pitchFamily="34" charset="0"/>
            </a:endParaRPr>
          </a:p>
          <a:p>
            <a:pPr lvl="1">
              <a:buFontTx/>
              <a:buChar char="•"/>
            </a:pPr>
            <a:r>
              <a:rPr lang="en-US" altLang="en-US" sz="1000">
                <a:latin typeface="Arial" panose="020B0604020202020204" pitchFamily="34" charset="0"/>
              </a:rPr>
              <a:t>John Hough</a:t>
            </a:r>
          </a:p>
          <a:p>
            <a:endParaRPr lang="en-US" altLang="en-US" sz="1000" b="1">
              <a:latin typeface="Arial" panose="020B0604020202020204" pitchFamily="34" charset="0"/>
            </a:endParaRPr>
          </a:p>
          <a:p>
            <a:r>
              <a:rPr lang="en-US" altLang="en-US" sz="1000" b="1">
                <a:latin typeface="Arial" panose="020B0604020202020204" pitchFamily="34" charset="0"/>
              </a:rPr>
              <a:t>Cashier (3)</a:t>
            </a:r>
            <a:r>
              <a:rPr lang="en-US" altLang="en-US" sz="1000">
                <a:latin typeface="Arial" panose="020B0604020202020204" pitchFamily="34" charset="0"/>
              </a:rPr>
              <a:t>: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Vinnie Habinka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Stella Moylan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Fidel Rivera</a:t>
            </a:r>
          </a:p>
          <a:p>
            <a:pPr lvl="1">
              <a:buFontTx/>
              <a:buChar char="•"/>
            </a:pPr>
            <a:endParaRPr lang="en-US" altLang="en-US" sz="1000">
              <a:latin typeface="Arial" panose="020B0604020202020204" pitchFamily="34" charset="0"/>
            </a:endParaRPr>
          </a:p>
          <a:p>
            <a:r>
              <a:rPr lang="en-US" altLang="en-US" sz="1000" b="1">
                <a:latin typeface="Arial" panose="020B0604020202020204" pitchFamily="34" charset="0"/>
              </a:rPr>
              <a:t>Shuttle Driver (1)</a:t>
            </a:r>
            <a:r>
              <a:rPr lang="en-US" altLang="en-US" sz="1000">
                <a:latin typeface="Arial" panose="020B0604020202020204" pitchFamily="34" charset="0"/>
              </a:rPr>
              <a:t>:</a:t>
            </a:r>
          </a:p>
          <a:p>
            <a:pPr lvl="1">
              <a:buFontTx/>
              <a:buChar char="•"/>
            </a:pPr>
            <a:r>
              <a:rPr lang="en-US" altLang="en-US" sz="1000">
                <a:latin typeface="Arial" panose="020B0604020202020204" pitchFamily="34" charset="0"/>
              </a:rPr>
              <a:t>Paul Foster</a:t>
            </a:r>
          </a:p>
          <a:p>
            <a:endParaRPr lang="en-US" altLang="en-US" sz="1000" b="1">
              <a:latin typeface="Arial" panose="020B0604020202020204" pitchFamily="34" charset="0"/>
            </a:endParaRPr>
          </a:p>
          <a:p>
            <a:r>
              <a:rPr lang="en-US" altLang="en-US" sz="1000" b="1">
                <a:latin typeface="Arial" panose="020B0604020202020204" pitchFamily="34" charset="0"/>
              </a:rPr>
              <a:t>Warranty (2)</a:t>
            </a:r>
            <a:r>
              <a:rPr lang="en-US" altLang="en-US" sz="1000">
                <a:latin typeface="Arial" panose="020B0604020202020204" pitchFamily="34" charset="0"/>
              </a:rPr>
              <a:t>: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Mary Holloway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Angie Bell</a:t>
            </a:r>
            <a:endParaRPr lang="en-US" altLang="en-US" sz="1000" b="1">
              <a:latin typeface="Arial" panose="020B0604020202020204" pitchFamily="34" charset="0"/>
            </a:endParaRPr>
          </a:p>
        </p:txBody>
      </p:sp>
      <p:sp>
        <p:nvSpPr>
          <p:cNvPr id="4131" name="Text Box 35"/>
          <p:cNvSpPr txBox="1">
            <a:spLocks noChangeArrowheads="1"/>
          </p:cNvSpPr>
          <p:nvPr/>
        </p:nvSpPr>
        <p:spPr bwMode="auto">
          <a:xfrm>
            <a:off x="990600" y="533400"/>
            <a:ext cx="1447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200" b="1">
                <a:latin typeface="Arial" panose="020B0604020202020204" pitchFamily="34" charset="0"/>
              </a:rPr>
              <a:t>Service (42)</a:t>
            </a:r>
          </a:p>
        </p:txBody>
      </p:sp>
      <p:sp>
        <p:nvSpPr>
          <p:cNvPr id="4134" name="Text Box 38"/>
          <p:cNvSpPr txBox="1">
            <a:spLocks noChangeArrowheads="1"/>
          </p:cNvSpPr>
          <p:nvPr/>
        </p:nvSpPr>
        <p:spPr bwMode="auto">
          <a:xfrm>
            <a:off x="609600" y="228600"/>
            <a:ext cx="13604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b="1">
                <a:latin typeface="Arial" panose="020B0604020202020204" pitchFamily="34" charset="0"/>
              </a:rPr>
              <a:t>OPERATIONS</a:t>
            </a:r>
          </a:p>
        </p:txBody>
      </p:sp>
      <p:sp>
        <p:nvSpPr>
          <p:cNvPr id="4139" name="Text Box 43"/>
          <p:cNvSpPr txBox="1">
            <a:spLocks noChangeArrowheads="1"/>
          </p:cNvSpPr>
          <p:nvPr/>
        </p:nvSpPr>
        <p:spPr bwMode="auto">
          <a:xfrm>
            <a:off x="8001000" y="6172200"/>
            <a:ext cx="346075" cy="257175"/>
          </a:xfrm>
          <a:prstGeom prst="rect">
            <a:avLst/>
          </a:prstGeom>
          <a:noFill/>
          <a:ln w="12700">
            <a:solidFill>
              <a:srgbClr val="CCFF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14300" indent="114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 b="1">
                <a:latin typeface="Arial" panose="020B0604020202020204" pitchFamily="34" charset="0"/>
              </a:rPr>
              <a:t>9</a:t>
            </a:r>
          </a:p>
        </p:txBody>
      </p:sp>
      <p:sp>
        <p:nvSpPr>
          <p:cNvPr id="4140" name="Text Box 44"/>
          <p:cNvSpPr txBox="1">
            <a:spLocks noChangeArrowheads="1"/>
          </p:cNvSpPr>
          <p:nvPr/>
        </p:nvSpPr>
        <p:spPr bwMode="auto">
          <a:xfrm>
            <a:off x="4343400" y="6400800"/>
            <a:ext cx="346075" cy="257175"/>
          </a:xfrm>
          <a:prstGeom prst="rect">
            <a:avLst/>
          </a:prstGeom>
          <a:noFill/>
          <a:ln w="12700">
            <a:solidFill>
              <a:srgbClr val="CCFF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14300" indent="114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 b="1">
                <a:latin typeface="Arial" panose="020B0604020202020204" pitchFamily="34" charset="0"/>
              </a:rPr>
              <a:t>7</a:t>
            </a:r>
          </a:p>
        </p:txBody>
      </p:sp>
      <p:sp>
        <p:nvSpPr>
          <p:cNvPr id="4141" name="Text Box 45"/>
          <p:cNvSpPr txBox="1">
            <a:spLocks noChangeArrowheads="1"/>
          </p:cNvSpPr>
          <p:nvPr/>
        </p:nvSpPr>
        <p:spPr bwMode="auto">
          <a:xfrm>
            <a:off x="1939925" y="5076825"/>
            <a:ext cx="346075" cy="257175"/>
          </a:xfrm>
          <a:prstGeom prst="rect">
            <a:avLst/>
          </a:prstGeom>
          <a:noFill/>
          <a:ln w="1270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14300" indent="114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 b="1">
                <a:latin typeface="Arial" panose="020B0604020202020204" pitchFamily="34" charset="0"/>
              </a:rPr>
              <a:t>25</a:t>
            </a:r>
          </a:p>
        </p:txBody>
      </p:sp>
      <p:sp>
        <p:nvSpPr>
          <p:cNvPr id="4142" name="Oval 46"/>
          <p:cNvSpPr>
            <a:spLocks noChangeArrowheads="1"/>
          </p:cNvSpPr>
          <p:nvPr/>
        </p:nvSpPr>
        <p:spPr bwMode="auto">
          <a:xfrm>
            <a:off x="6238875" y="3476625"/>
            <a:ext cx="3048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3" name="Text Box 47"/>
          <p:cNvSpPr txBox="1">
            <a:spLocks noChangeArrowheads="1"/>
          </p:cNvSpPr>
          <p:nvPr/>
        </p:nvSpPr>
        <p:spPr bwMode="auto">
          <a:xfrm>
            <a:off x="6248400" y="3459163"/>
            <a:ext cx="2476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000"/>
              <a:t>7</a:t>
            </a:r>
          </a:p>
        </p:txBody>
      </p:sp>
      <p:sp>
        <p:nvSpPr>
          <p:cNvPr id="4146" name="Oval 50"/>
          <p:cNvSpPr>
            <a:spLocks noChangeArrowheads="1"/>
          </p:cNvSpPr>
          <p:nvPr/>
        </p:nvSpPr>
        <p:spPr bwMode="auto">
          <a:xfrm>
            <a:off x="7908925" y="2608263"/>
            <a:ext cx="3048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7" name="Text Box 51"/>
          <p:cNvSpPr txBox="1">
            <a:spLocks noChangeArrowheads="1"/>
          </p:cNvSpPr>
          <p:nvPr/>
        </p:nvSpPr>
        <p:spPr bwMode="auto">
          <a:xfrm>
            <a:off x="7918450" y="2590800"/>
            <a:ext cx="2476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000"/>
              <a:t>9</a:t>
            </a:r>
          </a:p>
        </p:txBody>
      </p:sp>
      <p:sp>
        <p:nvSpPr>
          <p:cNvPr id="4150" name="Oval 54"/>
          <p:cNvSpPr>
            <a:spLocks noChangeArrowheads="1"/>
          </p:cNvSpPr>
          <p:nvPr/>
        </p:nvSpPr>
        <p:spPr bwMode="auto">
          <a:xfrm>
            <a:off x="4330700" y="2684463"/>
            <a:ext cx="3048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51" name="Text Box 55"/>
          <p:cNvSpPr txBox="1">
            <a:spLocks noChangeArrowheads="1"/>
          </p:cNvSpPr>
          <p:nvPr/>
        </p:nvSpPr>
        <p:spPr bwMode="auto">
          <a:xfrm>
            <a:off x="4337050" y="2667000"/>
            <a:ext cx="311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000"/>
              <a:t>25</a:t>
            </a:r>
          </a:p>
        </p:txBody>
      </p:sp>
      <p:sp>
        <p:nvSpPr>
          <p:cNvPr id="4157" name="Oval 61"/>
          <p:cNvSpPr>
            <a:spLocks noChangeArrowheads="1"/>
          </p:cNvSpPr>
          <p:nvPr/>
        </p:nvSpPr>
        <p:spPr bwMode="auto">
          <a:xfrm>
            <a:off x="5781675" y="1693863"/>
            <a:ext cx="3048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58" name="Text Box 62"/>
          <p:cNvSpPr txBox="1">
            <a:spLocks noChangeArrowheads="1"/>
          </p:cNvSpPr>
          <p:nvPr/>
        </p:nvSpPr>
        <p:spPr bwMode="auto">
          <a:xfrm>
            <a:off x="5791200" y="1676400"/>
            <a:ext cx="311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000"/>
              <a:t>42</a:t>
            </a:r>
          </a:p>
        </p:txBody>
      </p:sp>
      <p:sp>
        <p:nvSpPr>
          <p:cNvPr id="4161" name="Rectangle 65"/>
          <p:cNvSpPr>
            <a:spLocks noChangeArrowheads="1"/>
          </p:cNvSpPr>
          <p:nvPr/>
        </p:nvSpPr>
        <p:spPr bwMode="auto">
          <a:xfrm>
            <a:off x="2743200" y="4495800"/>
            <a:ext cx="2057400" cy="2286000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164" name="AutoShape 68"/>
          <p:cNvCxnSpPr>
            <a:cxnSpLocks noChangeShapeType="1"/>
            <a:stCxn id="4107" idx="0"/>
          </p:cNvCxnSpPr>
          <p:nvPr/>
        </p:nvCxnSpPr>
        <p:spPr bwMode="auto">
          <a:xfrm rot="5400000" flipV="1">
            <a:off x="4799806" y="2553494"/>
            <a:ext cx="1588" cy="1295400"/>
          </a:xfrm>
          <a:prstGeom prst="bent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69" name="AutoShape 73"/>
          <p:cNvCxnSpPr>
            <a:cxnSpLocks noChangeShapeType="1"/>
            <a:stCxn id="4117" idx="0"/>
            <a:endCxn id="4116" idx="0"/>
          </p:cNvCxnSpPr>
          <p:nvPr/>
        </p:nvCxnSpPr>
        <p:spPr bwMode="auto">
          <a:xfrm rot="16200000" flipH="1" flipV="1">
            <a:off x="7673975" y="2508250"/>
            <a:ext cx="1588" cy="1233488"/>
          </a:xfrm>
          <a:prstGeom prst="bent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70" name="Line 74"/>
          <p:cNvSpPr>
            <a:spLocks noChangeShapeType="1"/>
          </p:cNvSpPr>
          <p:nvPr/>
        </p:nvSpPr>
        <p:spPr bwMode="auto">
          <a:xfrm>
            <a:off x="6096000" y="27432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171" name="AutoShape 75"/>
          <p:cNvCxnSpPr>
            <a:cxnSpLocks noChangeShapeType="1"/>
            <a:stCxn id="4170" idx="1"/>
          </p:cNvCxnSpPr>
          <p:nvPr/>
        </p:nvCxnSpPr>
        <p:spPr bwMode="auto">
          <a:xfrm>
            <a:off x="7696200" y="2743200"/>
            <a:ext cx="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80" name="AutoShape 84"/>
          <p:cNvCxnSpPr>
            <a:cxnSpLocks noChangeShapeType="1"/>
          </p:cNvCxnSpPr>
          <p:nvPr/>
        </p:nvCxnSpPr>
        <p:spPr bwMode="auto">
          <a:xfrm flipV="1">
            <a:off x="4800600" y="2743200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81" name="AutoShape 85"/>
          <p:cNvCxnSpPr>
            <a:cxnSpLocks noChangeShapeType="1"/>
            <a:endCxn id="4170" idx="0"/>
          </p:cNvCxnSpPr>
          <p:nvPr/>
        </p:nvCxnSpPr>
        <p:spPr bwMode="auto">
          <a:xfrm>
            <a:off x="4800600" y="2743200"/>
            <a:ext cx="1295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85" name="Text Box 89"/>
          <p:cNvSpPr txBox="1">
            <a:spLocks noChangeArrowheads="1"/>
          </p:cNvSpPr>
          <p:nvPr/>
        </p:nvSpPr>
        <p:spPr bwMode="auto">
          <a:xfrm>
            <a:off x="3573463" y="457200"/>
            <a:ext cx="2019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1200" b="1" dirty="0">
                <a:latin typeface="Arial" panose="020B0604020202020204" pitchFamily="34" charset="0"/>
              </a:rPr>
              <a:t>XYZ Cadillac North</a:t>
            </a:r>
          </a:p>
          <a:p>
            <a:pPr algn="ctr"/>
            <a:r>
              <a:rPr lang="en-US" altLang="en-US" sz="1200" b="1" dirty="0">
                <a:latin typeface="Arial" panose="020B0604020202020204" pitchFamily="34" charset="0"/>
              </a:rPr>
              <a:t>Effective August 31, 2004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733800" y="4275138"/>
            <a:ext cx="1676400" cy="6477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Collision Ctr. Estimator (3)</a:t>
            </a:r>
          </a:p>
          <a:p>
            <a:pPr algn="ctr"/>
            <a:r>
              <a:rPr lang="en-US" altLang="en-US" sz="900">
                <a:latin typeface="Arial" panose="020B0604020202020204" pitchFamily="34" charset="0"/>
              </a:rPr>
              <a:t>Edward Hickman</a:t>
            </a:r>
          </a:p>
          <a:p>
            <a:pPr algn="ctr"/>
            <a:r>
              <a:rPr lang="en-US" altLang="en-US" sz="900">
                <a:latin typeface="Arial" panose="020B0604020202020204" pitchFamily="34" charset="0"/>
              </a:rPr>
              <a:t>Eduardo Rosario</a:t>
            </a:r>
          </a:p>
          <a:p>
            <a:pPr algn="ctr"/>
            <a:r>
              <a:rPr lang="en-US" altLang="en-US" sz="900">
                <a:latin typeface="Arial" panose="020B0604020202020204" pitchFamily="34" charset="0"/>
              </a:rPr>
              <a:t>Ricardo Bodmer</a:t>
            </a:r>
          </a:p>
        </p:txBody>
      </p:sp>
      <p:cxnSp>
        <p:nvCxnSpPr>
          <p:cNvPr id="5125" name="AutoShape 5"/>
          <p:cNvCxnSpPr>
            <a:cxnSpLocks noChangeShapeType="1"/>
            <a:stCxn id="5122" idx="2"/>
            <a:endCxn id="5123" idx="0"/>
          </p:cNvCxnSpPr>
          <p:nvPr/>
        </p:nvCxnSpPr>
        <p:spPr bwMode="auto">
          <a:xfrm rot="5400000">
            <a:off x="4725194" y="3123406"/>
            <a:ext cx="998538" cy="1304925"/>
          </a:xfrm>
          <a:prstGeom prst="bentConnector3">
            <a:avLst>
              <a:gd name="adj1" fmla="val 7281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6705600" y="3406775"/>
            <a:ext cx="1495425" cy="37465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Service Receptionist (1)</a:t>
            </a:r>
          </a:p>
          <a:p>
            <a:pPr algn="ctr"/>
            <a:r>
              <a:rPr lang="en-US" altLang="en-US" sz="900">
                <a:latin typeface="Arial" panose="020B0604020202020204" pitchFamily="34" charset="0"/>
              </a:rPr>
              <a:t>Karol Graham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5365750" y="1828800"/>
            <a:ext cx="990600" cy="3048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General Manager</a:t>
            </a:r>
          </a:p>
          <a:p>
            <a:pPr algn="ctr"/>
            <a:r>
              <a:rPr lang="en-US" altLang="en-US" sz="900">
                <a:latin typeface="Arial" panose="020B0604020202020204" pitchFamily="34" charset="0"/>
              </a:rPr>
              <a:t>Bill Hull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327650" y="2362200"/>
            <a:ext cx="1066800" cy="3048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Fixed Ops Director</a:t>
            </a:r>
          </a:p>
          <a:p>
            <a:pPr algn="ctr"/>
            <a:r>
              <a:rPr lang="en-US" altLang="en-US" sz="900">
                <a:latin typeface="Arial" panose="020B0604020202020204" pitchFamily="34" charset="0"/>
              </a:rPr>
              <a:t>John Thornton</a:t>
            </a:r>
          </a:p>
        </p:txBody>
      </p:sp>
      <p:cxnSp>
        <p:nvCxnSpPr>
          <p:cNvPr id="5131" name="AutoShape 11"/>
          <p:cNvCxnSpPr>
            <a:cxnSpLocks noChangeShapeType="1"/>
            <a:stCxn id="5129" idx="2"/>
            <a:endCxn id="5130" idx="0"/>
          </p:cNvCxnSpPr>
          <p:nvPr/>
        </p:nvCxnSpPr>
        <p:spPr bwMode="auto">
          <a:xfrm rot="5400000">
            <a:off x="5746750" y="2247900"/>
            <a:ext cx="228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2" name="AutoShape 12"/>
          <p:cNvCxnSpPr>
            <a:cxnSpLocks noChangeShapeType="1"/>
            <a:stCxn id="5130" idx="2"/>
          </p:cNvCxnSpPr>
          <p:nvPr/>
        </p:nvCxnSpPr>
        <p:spPr bwMode="auto">
          <a:xfrm rot="5400000">
            <a:off x="5580856" y="2947194"/>
            <a:ext cx="5603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1160463" y="1012825"/>
            <a:ext cx="16668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 b="1">
                <a:latin typeface="Arial" panose="020B0604020202020204" pitchFamily="34" charset="0"/>
              </a:rPr>
              <a:t>Collision Center (22)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762000" y="1371600"/>
            <a:ext cx="2514600" cy="3457575"/>
          </a:xfrm>
          <a:prstGeom prst="rect">
            <a:avLst/>
          </a:prstGeom>
          <a:noFill/>
          <a:ln w="12700">
            <a:solidFill>
              <a:srgbClr val="CC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14300" indent="114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 b="1">
                <a:latin typeface="Arial" panose="020B0604020202020204" pitchFamily="34" charset="0"/>
              </a:rPr>
              <a:t>Auto Body Repair (8):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John Achtabowski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Glenn Boley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Robert Cochran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Kevin Hoover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Jeffrey Mitchell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An On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Horace G. Gabbidon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Evaldo Botelho</a:t>
            </a:r>
          </a:p>
          <a:p>
            <a:pPr lvl="1">
              <a:buFontTx/>
              <a:buChar char="•"/>
            </a:pPr>
            <a:endParaRPr lang="en-US" altLang="en-US" sz="1000">
              <a:latin typeface="Arial" panose="020B0604020202020204" pitchFamily="34" charset="0"/>
            </a:endParaRPr>
          </a:p>
          <a:p>
            <a:r>
              <a:rPr lang="en-US" altLang="en-US" sz="1000" b="1">
                <a:latin typeface="Arial" panose="020B0604020202020204" pitchFamily="34" charset="0"/>
              </a:rPr>
              <a:t>Painters (6):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David Bonaskiewich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Brian Bousfield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Berris Brown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Johnny Dimitry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Noland King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Tai Nguyen (Helper)</a:t>
            </a:r>
          </a:p>
          <a:p>
            <a:pPr lvl="1">
              <a:buFontTx/>
              <a:buChar char="•"/>
            </a:pPr>
            <a:endParaRPr lang="en-US" altLang="en-US" sz="1000">
              <a:latin typeface="Arial" panose="020B0604020202020204" pitchFamily="34" charset="0"/>
            </a:endParaRPr>
          </a:p>
          <a:p>
            <a:r>
              <a:rPr lang="en-US" altLang="en-US" sz="1000" b="1">
                <a:latin typeface="Arial" panose="020B0604020202020204" pitchFamily="34" charset="0"/>
              </a:rPr>
              <a:t>Porters (2):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Ricardo Rivera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Richard Eller</a:t>
            </a:r>
          </a:p>
          <a:p>
            <a:pPr lvl="1"/>
            <a:endParaRPr lang="en-US" altLang="en-US" sz="1000">
              <a:latin typeface="Arial" panose="020B0604020202020204" pitchFamily="34" charset="0"/>
            </a:endParaRPr>
          </a:p>
        </p:txBody>
      </p:sp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5257800" y="5476875"/>
            <a:ext cx="1330325" cy="23812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Auto Body Repair (8)</a:t>
            </a:r>
          </a:p>
        </p:txBody>
      </p:sp>
      <p:sp>
        <p:nvSpPr>
          <p:cNvPr id="5137" name="Rectangle 17"/>
          <p:cNvSpPr>
            <a:spLocks noChangeArrowheads="1"/>
          </p:cNvSpPr>
          <p:nvPr/>
        </p:nvSpPr>
        <p:spPr bwMode="auto">
          <a:xfrm>
            <a:off x="6719888" y="5476875"/>
            <a:ext cx="879475" cy="23812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Painters (6)</a:t>
            </a:r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7731125" y="5486400"/>
            <a:ext cx="1143000" cy="23812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Porters (2)</a:t>
            </a:r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696913" y="685800"/>
            <a:ext cx="13604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b="1">
                <a:latin typeface="Arial" panose="020B0604020202020204" pitchFamily="34" charset="0"/>
              </a:rPr>
              <a:t>OPERATIONS</a:t>
            </a: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2819400" y="4419600"/>
            <a:ext cx="346075" cy="284163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/>
              <a:t>16</a:t>
            </a:r>
          </a:p>
        </p:txBody>
      </p:sp>
      <p:sp>
        <p:nvSpPr>
          <p:cNvPr id="5145" name="Rectangle 25"/>
          <p:cNvSpPr>
            <a:spLocks noChangeArrowheads="1"/>
          </p:cNvSpPr>
          <p:nvPr/>
        </p:nvSpPr>
        <p:spPr bwMode="auto">
          <a:xfrm>
            <a:off x="6477000" y="4343400"/>
            <a:ext cx="1371600" cy="51117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Asst. Collision Center Manager (1) </a:t>
            </a:r>
          </a:p>
          <a:p>
            <a:pPr algn="ctr"/>
            <a:r>
              <a:rPr lang="en-US" altLang="en-US" sz="900">
                <a:latin typeface="Arial" panose="020B0604020202020204" pitchFamily="34" charset="0"/>
              </a:rPr>
              <a:t>Robert Davis</a:t>
            </a:r>
          </a:p>
        </p:txBody>
      </p:sp>
      <p:sp>
        <p:nvSpPr>
          <p:cNvPr id="5147" name="Oval 27"/>
          <p:cNvSpPr>
            <a:spLocks noChangeArrowheads="1"/>
          </p:cNvSpPr>
          <p:nvPr/>
        </p:nvSpPr>
        <p:spPr bwMode="auto">
          <a:xfrm>
            <a:off x="5943600" y="3352800"/>
            <a:ext cx="3048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8" name="Text Box 28"/>
          <p:cNvSpPr txBox="1">
            <a:spLocks noChangeArrowheads="1"/>
          </p:cNvSpPr>
          <p:nvPr/>
        </p:nvSpPr>
        <p:spPr bwMode="auto">
          <a:xfrm>
            <a:off x="5943600" y="3352800"/>
            <a:ext cx="311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000"/>
              <a:t>21</a:t>
            </a:r>
          </a:p>
        </p:txBody>
      </p:sp>
      <p:sp>
        <p:nvSpPr>
          <p:cNvPr id="5153" name="Oval 33"/>
          <p:cNvSpPr>
            <a:spLocks noChangeArrowheads="1"/>
          </p:cNvSpPr>
          <p:nvPr/>
        </p:nvSpPr>
        <p:spPr bwMode="auto">
          <a:xfrm>
            <a:off x="6553200" y="4953000"/>
            <a:ext cx="3048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54" name="Text Box 34"/>
          <p:cNvSpPr txBox="1">
            <a:spLocks noChangeArrowheads="1"/>
          </p:cNvSpPr>
          <p:nvPr/>
        </p:nvSpPr>
        <p:spPr bwMode="auto">
          <a:xfrm>
            <a:off x="6553200" y="4953000"/>
            <a:ext cx="311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000"/>
              <a:t>16</a:t>
            </a:r>
          </a:p>
        </p:txBody>
      </p:sp>
      <p:sp>
        <p:nvSpPr>
          <p:cNvPr id="5159" name="Line 39"/>
          <p:cNvSpPr>
            <a:spLocks noChangeShapeType="1"/>
          </p:cNvSpPr>
          <p:nvPr/>
        </p:nvSpPr>
        <p:spPr bwMode="auto">
          <a:xfrm flipH="1">
            <a:off x="5867400" y="3657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160" name="AutoShape 40"/>
          <p:cNvCxnSpPr>
            <a:cxnSpLocks noChangeShapeType="1"/>
            <a:stCxn id="5145" idx="0"/>
            <a:endCxn id="5122" idx="2"/>
          </p:cNvCxnSpPr>
          <p:nvPr/>
        </p:nvCxnSpPr>
        <p:spPr bwMode="auto">
          <a:xfrm rot="5400000" flipH="1">
            <a:off x="5986463" y="3167062"/>
            <a:ext cx="1066800" cy="1285875"/>
          </a:xfrm>
          <a:prstGeom prst="bentConnector3">
            <a:avLst>
              <a:gd name="adj1" fmla="val 3229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153025" y="2971800"/>
            <a:ext cx="14478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Collision Center Manager</a:t>
            </a:r>
          </a:p>
          <a:p>
            <a:pPr algn="ctr"/>
            <a:r>
              <a:rPr lang="en-US" altLang="en-US" sz="900">
                <a:latin typeface="Arial" panose="020B0604020202020204" pitchFamily="34" charset="0"/>
              </a:rPr>
              <a:t>Robin Malloy</a:t>
            </a:r>
          </a:p>
        </p:txBody>
      </p:sp>
      <p:cxnSp>
        <p:nvCxnSpPr>
          <p:cNvPr id="5161" name="AutoShape 41"/>
          <p:cNvCxnSpPr>
            <a:cxnSpLocks noChangeShapeType="1"/>
            <a:stCxn id="5136" idx="0"/>
            <a:endCxn id="5137" idx="0"/>
          </p:cNvCxnSpPr>
          <p:nvPr/>
        </p:nvCxnSpPr>
        <p:spPr bwMode="auto">
          <a:xfrm rot="5400000" flipV="1">
            <a:off x="6540500" y="4859338"/>
            <a:ext cx="1588" cy="1236662"/>
          </a:xfrm>
          <a:prstGeom prst="bent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62" name="AutoShape 42"/>
          <p:cNvCxnSpPr>
            <a:cxnSpLocks noChangeShapeType="1"/>
            <a:stCxn id="5137" idx="0"/>
            <a:endCxn id="5138" idx="0"/>
          </p:cNvCxnSpPr>
          <p:nvPr/>
        </p:nvCxnSpPr>
        <p:spPr bwMode="auto">
          <a:xfrm rot="5400000" flipV="1">
            <a:off x="7726362" y="4910138"/>
            <a:ext cx="9525" cy="1143000"/>
          </a:xfrm>
          <a:prstGeom prst="bentConnector3">
            <a:avLst>
              <a:gd name="adj1" fmla="val -24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63" name="AutoShape 43"/>
          <p:cNvCxnSpPr>
            <a:cxnSpLocks noChangeShapeType="1"/>
            <a:stCxn id="5137" idx="0"/>
            <a:endCxn id="5145" idx="2"/>
          </p:cNvCxnSpPr>
          <p:nvPr/>
        </p:nvCxnSpPr>
        <p:spPr bwMode="auto">
          <a:xfrm flipV="1">
            <a:off x="7159625" y="4854575"/>
            <a:ext cx="3175" cy="622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67" name="Text Box 47"/>
          <p:cNvSpPr txBox="1">
            <a:spLocks noChangeArrowheads="1"/>
          </p:cNvSpPr>
          <p:nvPr/>
        </p:nvSpPr>
        <p:spPr bwMode="auto">
          <a:xfrm>
            <a:off x="3573463" y="457200"/>
            <a:ext cx="2019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1200" b="1" dirty="0">
                <a:latin typeface="Arial" panose="020B0604020202020204" pitchFamily="34" charset="0"/>
              </a:rPr>
              <a:t>XYZ Cadillac North</a:t>
            </a:r>
          </a:p>
          <a:p>
            <a:pPr algn="ctr"/>
            <a:r>
              <a:rPr lang="en-US" altLang="en-US" sz="1200" b="1" dirty="0">
                <a:latin typeface="Arial" panose="020B0604020202020204" pitchFamily="34" charset="0"/>
              </a:rPr>
              <a:t>Effective August 31, 2004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5372100" y="3276600"/>
            <a:ext cx="1066800" cy="3048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Parts Manager</a:t>
            </a:r>
          </a:p>
          <a:p>
            <a:pPr algn="ctr"/>
            <a:r>
              <a:rPr lang="en-US" altLang="en-US" sz="900">
                <a:latin typeface="Arial" panose="020B0604020202020204" pitchFamily="34" charset="0"/>
              </a:rPr>
              <a:t>James Mitchell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5105400" y="3962400"/>
            <a:ext cx="1600200" cy="37465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Asst. Parts Manager (1)</a:t>
            </a:r>
          </a:p>
          <a:p>
            <a:pPr algn="ctr"/>
            <a:r>
              <a:rPr lang="en-US" altLang="en-US" sz="900">
                <a:latin typeface="Arial" panose="020B0604020202020204" pitchFamily="34" charset="0"/>
              </a:rPr>
              <a:t>Donald Zugelder</a:t>
            </a: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6019800" y="5172075"/>
            <a:ext cx="1752600" cy="23812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Shipping /Receiving (1)</a:t>
            </a:r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4324350" y="5180013"/>
            <a:ext cx="1184275" cy="23812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Counterperson (3)</a:t>
            </a: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5410200" y="2071688"/>
            <a:ext cx="990600" cy="3048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General Manager</a:t>
            </a:r>
          </a:p>
          <a:p>
            <a:pPr algn="ctr"/>
            <a:r>
              <a:rPr lang="en-US" altLang="en-US" sz="900">
                <a:latin typeface="Arial" panose="020B0604020202020204" pitchFamily="34" charset="0"/>
              </a:rPr>
              <a:t>Bill Hull</a:t>
            </a:r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5372100" y="2605088"/>
            <a:ext cx="1066800" cy="3048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Fixed Ops Director</a:t>
            </a:r>
          </a:p>
          <a:p>
            <a:pPr algn="ctr"/>
            <a:r>
              <a:rPr lang="en-US" altLang="en-US" sz="900">
                <a:latin typeface="Arial" panose="020B0604020202020204" pitchFamily="34" charset="0"/>
              </a:rPr>
              <a:t>John Thornton</a:t>
            </a:r>
          </a:p>
        </p:txBody>
      </p:sp>
      <p:cxnSp>
        <p:nvCxnSpPr>
          <p:cNvPr id="6159" name="AutoShape 15"/>
          <p:cNvCxnSpPr>
            <a:cxnSpLocks noChangeShapeType="1"/>
            <a:stCxn id="6157" idx="2"/>
            <a:endCxn id="6158" idx="0"/>
          </p:cNvCxnSpPr>
          <p:nvPr/>
        </p:nvCxnSpPr>
        <p:spPr bwMode="auto">
          <a:xfrm rot="5400000">
            <a:off x="5791200" y="2490788"/>
            <a:ext cx="228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60" name="AutoShape 16"/>
          <p:cNvCxnSpPr>
            <a:cxnSpLocks noChangeShapeType="1"/>
            <a:stCxn id="6158" idx="2"/>
            <a:endCxn id="6148" idx="0"/>
          </p:cNvCxnSpPr>
          <p:nvPr/>
        </p:nvCxnSpPr>
        <p:spPr bwMode="auto">
          <a:xfrm>
            <a:off x="5905500" y="2909888"/>
            <a:ext cx="0" cy="366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1295400" y="3248025"/>
            <a:ext cx="2133600" cy="1323975"/>
          </a:xfrm>
          <a:prstGeom prst="rect">
            <a:avLst/>
          </a:prstGeom>
          <a:noFill/>
          <a:ln w="12700">
            <a:solidFill>
              <a:srgbClr val="FF99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14300" indent="114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 b="1">
                <a:latin typeface="Arial" panose="020B0604020202020204" pitchFamily="34" charset="0"/>
              </a:rPr>
              <a:t>Counterperson (3)</a:t>
            </a:r>
            <a:r>
              <a:rPr lang="en-US" altLang="en-US" sz="1000">
                <a:latin typeface="Arial" panose="020B0604020202020204" pitchFamily="34" charset="0"/>
              </a:rPr>
              <a:t>: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Richard Grover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John Rochette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Jeffrey D. Smiddy</a:t>
            </a:r>
          </a:p>
          <a:p>
            <a:pPr lvl="1">
              <a:buFontTx/>
              <a:buAutoNum type="arabicPeriod"/>
            </a:pPr>
            <a:endParaRPr lang="en-US" altLang="en-US" sz="1000" b="1">
              <a:latin typeface="Arial" panose="020B0604020202020204" pitchFamily="34" charset="0"/>
            </a:endParaRPr>
          </a:p>
          <a:p>
            <a:r>
              <a:rPr lang="en-US" altLang="en-US" sz="1000" b="1">
                <a:latin typeface="Arial" panose="020B0604020202020204" pitchFamily="34" charset="0"/>
              </a:rPr>
              <a:t>Shipping and Receiving (1)</a:t>
            </a:r>
            <a:r>
              <a:rPr lang="en-US" altLang="en-US" sz="1000">
                <a:latin typeface="Arial" panose="020B0604020202020204" pitchFamily="34" charset="0"/>
              </a:rPr>
              <a:t>:</a:t>
            </a:r>
          </a:p>
          <a:p>
            <a:pPr lvl="1">
              <a:buFontTx/>
              <a:buChar char="•"/>
            </a:pPr>
            <a:r>
              <a:rPr lang="en-US" altLang="en-US" sz="1000">
                <a:latin typeface="Arial" panose="020B0604020202020204" pitchFamily="34" charset="0"/>
              </a:rPr>
              <a:t>Alcarreno Smith</a:t>
            </a:r>
          </a:p>
          <a:p>
            <a:pPr lvl="1">
              <a:buFontTx/>
              <a:buChar char="•"/>
            </a:pPr>
            <a:endParaRPr lang="en-US" altLang="en-US" sz="1000">
              <a:latin typeface="Arial" panose="020B0604020202020204" pitchFamily="34" charset="0"/>
            </a:endParaRPr>
          </a:p>
        </p:txBody>
      </p: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1219200" y="1481138"/>
            <a:ext cx="7921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 b="1">
                <a:latin typeface="Arial" panose="020B0604020202020204" pitchFamily="34" charset="0"/>
              </a:rPr>
              <a:t>Parts (6)</a:t>
            </a:r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773113" y="1219200"/>
            <a:ext cx="13604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b="1">
                <a:latin typeface="Arial" panose="020B0604020202020204" pitchFamily="34" charset="0"/>
              </a:rPr>
              <a:t>OPERATIONS</a:t>
            </a:r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3124200" y="4267200"/>
            <a:ext cx="260350" cy="257175"/>
          </a:xfrm>
          <a:prstGeom prst="rect">
            <a:avLst/>
          </a:prstGeom>
          <a:noFill/>
          <a:ln w="12700">
            <a:solidFill>
              <a:srgbClr val="FF99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14300" indent="114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 b="1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6174" name="Oval 30"/>
          <p:cNvSpPr>
            <a:spLocks noChangeArrowheads="1"/>
          </p:cNvSpPr>
          <p:nvPr/>
        </p:nvSpPr>
        <p:spPr bwMode="auto">
          <a:xfrm>
            <a:off x="5514975" y="3649663"/>
            <a:ext cx="3048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5562600" y="364172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000"/>
              <a:t>5</a:t>
            </a:r>
          </a:p>
        </p:txBody>
      </p:sp>
      <p:cxnSp>
        <p:nvCxnSpPr>
          <p:cNvPr id="6178" name="AutoShape 34"/>
          <p:cNvCxnSpPr>
            <a:cxnSpLocks noChangeShapeType="1"/>
            <a:stCxn id="6148" idx="2"/>
            <a:endCxn id="6149" idx="0"/>
          </p:cNvCxnSpPr>
          <p:nvPr/>
        </p:nvCxnSpPr>
        <p:spPr bwMode="auto">
          <a:xfrm>
            <a:off x="5905500" y="35814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79" name="AutoShape 35"/>
          <p:cNvCxnSpPr>
            <a:cxnSpLocks noChangeShapeType="1"/>
            <a:stCxn id="6156" idx="0"/>
            <a:endCxn id="6149" idx="2"/>
          </p:cNvCxnSpPr>
          <p:nvPr/>
        </p:nvCxnSpPr>
        <p:spPr bwMode="auto">
          <a:xfrm rot="16200000">
            <a:off x="4989512" y="4264026"/>
            <a:ext cx="842963" cy="989012"/>
          </a:xfrm>
          <a:prstGeom prst="bentConnector3">
            <a:avLst>
              <a:gd name="adj1" fmla="val 4990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80" name="AutoShape 36"/>
          <p:cNvCxnSpPr>
            <a:cxnSpLocks noChangeShapeType="1"/>
            <a:stCxn id="6155" idx="0"/>
            <a:endCxn id="6149" idx="2"/>
          </p:cNvCxnSpPr>
          <p:nvPr/>
        </p:nvCxnSpPr>
        <p:spPr bwMode="auto">
          <a:xfrm rot="5400000" flipH="1">
            <a:off x="5983287" y="4259263"/>
            <a:ext cx="835025" cy="990600"/>
          </a:xfrm>
          <a:prstGeom prst="bentConnector3">
            <a:avLst>
              <a:gd name="adj1" fmla="val 4904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81" name="Oval 37"/>
          <p:cNvSpPr>
            <a:spLocks noChangeArrowheads="1"/>
          </p:cNvSpPr>
          <p:nvPr/>
        </p:nvSpPr>
        <p:spPr bwMode="auto">
          <a:xfrm>
            <a:off x="5514975" y="4487863"/>
            <a:ext cx="3048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2" name="Text Box 38"/>
          <p:cNvSpPr txBox="1">
            <a:spLocks noChangeArrowheads="1"/>
          </p:cNvSpPr>
          <p:nvPr/>
        </p:nvSpPr>
        <p:spPr bwMode="auto">
          <a:xfrm>
            <a:off x="5562600" y="447992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000"/>
              <a:t>4</a:t>
            </a:r>
          </a:p>
        </p:txBody>
      </p:sp>
      <p:sp>
        <p:nvSpPr>
          <p:cNvPr id="6191" name="Text Box 47"/>
          <p:cNvSpPr txBox="1">
            <a:spLocks noChangeArrowheads="1"/>
          </p:cNvSpPr>
          <p:nvPr/>
        </p:nvSpPr>
        <p:spPr bwMode="auto">
          <a:xfrm>
            <a:off x="3573463" y="457200"/>
            <a:ext cx="2019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1200" b="1" dirty="0">
                <a:latin typeface="Arial" panose="020B0604020202020204" pitchFamily="34" charset="0"/>
              </a:rPr>
              <a:t>XYZ Cadillac North</a:t>
            </a:r>
          </a:p>
          <a:p>
            <a:pPr algn="ctr"/>
            <a:r>
              <a:rPr lang="en-US" altLang="en-US" sz="1200" b="1" dirty="0">
                <a:latin typeface="Arial" panose="020B0604020202020204" pitchFamily="34" charset="0"/>
              </a:rPr>
              <a:t>Effective August 31, 2004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4141788" y="3124200"/>
            <a:ext cx="1516062" cy="5334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Sales Manager (1)</a:t>
            </a:r>
          </a:p>
          <a:p>
            <a:pPr algn="ctr"/>
            <a:r>
              <a:rPr lang="en-US" altLang="en-US" sz="900">
                <a:latin typeface="Arial" panose="020B0604020202020204" pitchFamily="34" charset="0"/>
              </a:rPr>
              <a:t>Foster Cangialosi</a:t>
            </a:r>
          </a:p>
        </p:txBody>
      </p:sp>
      <p:sp>
        <p:nvSpPr>
          <p:cNvPr id="7195" name="Rectangle 27"/>
          <p:cNvSpPr>
            <a:spLocks noChangeArrowheads="1"/>
          </p:cNvSpPr>
          <p:nvPr/>
        </p:nvSpPr>
        <p:spPr bwMode="auto">
          <a:xfrm>
            <a:off x="4970463" y="1295400"/>
            <a:ext cx="990600" cy="3048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General Manager</a:t>
            </a:r>
          </a:p>
          <a:p>
            <a:pPr algn="ctr"/>
            <a:r>
              <a:rPr lang="en-US" altLang="en-US" sz="900">
                <a:latin typeface="Arial" panose="020B0604020202020204" pitchFamily="34" charset="0"/>
              </a:rPr>
              <a:t>Bill Hull</a:t>
            </a:r>
          </a:p>
        </p:txBody>
      </p:sp>
      <p:cxnSp>
        <p:nvCxnSpPr>
          <p:cNvPr id="7197" name="AutoShape 29"/>
          <p:cNvCxnSpPr>
            <a:cxnSpLocks noChangeShapeType="1"/>
            <a:endCxn id="7196" idx="0"/>
          </p:cNvCxnSpPr>
          <p:nvPr/>
        </p:nvCxnSpPr>
        <p:spPr bwMode="auto">
          <a:xfrm rot="5400000">
            <a:off x="5333207" y="1751806"/>
            <a:ext cx="304800" cy="15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02" name="Text Box 34"/>
          <p:cNvSpPr txBox="1">
            <a:spLocks noChangeArrowheads="1"/>
          </p:cNvSpPr>
          <p:nvPr/>
        </p:nvSpPr>
        <p:spPr bwMode="auto">
          <a:xfrm>
            <a:off x="685800" y="1371600"/>
            <a:ext cx="11414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b="1">
                <a:latin typeface="Arial" panose="020B0604020202020204" pitchFamily="34" charset="0"/>
              </a:rPr>
              <a:t>SALES (24)</a:t>
            </a:r>
          </a:p>
        </p:txBody>
      </p:sp>
      <p:sp>
        <p:nvSpPr>
          <p:cNvPr id="7205" name="Rectangle 37"/>
          <p:cNvSpPr>
            <a:spLocks noChangeArrowheads="1"/>
          </p:cNvSpPr>
          <p:nvPr/>
        </p:nvSpPr>
        <p:spPr bwMode="auto">
          <a:xfrm>
            <a:off x="5838825" y="3124200"/>
            <a:ext cx="1371600" cy="5334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Finance Director (1)</a:t>
            </a:r>
            <a:endParaRPr lang="en-US" altLang="en-US" sz="900">
              <a:latin typeface="Arial" panose="020B0604020202020204" pitchFamily="34" charset="0"/>
            </a:endParaRPr>
          </a:p>
          <a:p>
            <a:pPr algn="ctr"/>
            <a:r>
              <a:rPr lang="en-US" altLang="en-US" sz="900">
                <a:latin typeface="Arial" panose="020B0604020202020204" pitchFamily="34" charset="0"/>
              </a:rPr>
              <a:t>Susan Silverman</a:t>
            </a:r>
          </a:p>
        </p:txBody>
      </p:sp>
      <p:sp>
        <p:nvSpPr>
          <p:cNvPr id="7214" name="Text Box 46"/>
          <p:cNvSpPr txBox="1">
            <a:spLocks noChangeArrowheads="1"/>
          </p:cNvSpPr>
          <p:nvPr/>
        </p:nvSpPr>
        <p:spPr bwMode="auto">
          <a:xfrm>
            <a:off x="685800" y="1981200"/>
            <a:ext cx="1828800" cy="3914775"/>
          </a:xfrm>
          <a:prstGeom prst="rect">
            <a:avLst/>
          </a:prstGeom>
          <a:noFill/>
          <a:ln w="12700">
            <a:solidFill>
              <a:srgbClr val="FF99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14300" indent="114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 b="1">
                <a:latin typeface="Arial" panose="020B0604020202020204" pitchFamily="34" charset="0"/>
              </a:rPr>
              <a:t>Salesperson (15)</a:t>
            </a:r>
            <a:r>
              <a:rPr lang="en-US" altLang="en-US" sz="1000">
                <a:latin typeface="Arial" panose="020B0604020202020204" pitchFamily="34" charset="0"/>
              </a:rPr>
              <a:t>: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Lowell Bunch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Jack Clayton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Levi Gosser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Richard Hopkins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George Kertesz 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Robert Latham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Alexander Witte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Richard Young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Tom Bertke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Timothy Scheid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David Carlisle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Elizabeth Ward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Diana Caraballo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Nilantha Rathnayake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Corey Toombs </a:t>
            </a:r>
          </a:p>
          <a:p>
            <a:pPr lvl="1">
              <a:buFontTx/>
              <a:buAutoNum type="arabicPeriod"/>
            </a:pPr>
            <a:endParaRPr lang="en-US" altLang="en-US" sz="1000">
              <a:latin typeface="Arial" panose="020B0604020202020204" pitchFamily="34" charset="0"/>
            </a:endParaRPr>
          </a:p>
          <a:p>
            <a:r>
              <a:rPr lang="en-US" altLang="en-US" sz="1000" b="1">
                <a:latin typeface="Arial" panose="020B0604020202020204" pitchFamily="34" charset="0"/>
              </a:rPr>
              <a:t>Sales Internet (1)</a:t>
            </a:r>
            <a:r>
              <a:rPr lang="en-US" altLang="en-US" sz="1000">
                <a:latin typeface="Arial" panose="020B0604020202020204" pitchFamily="34" charset="0"/>
              </a:rPr>
              <a:t>: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Michael Affanato</a:t>
            </a:r>
          </a:p>
          <a:p>
            <a:pPr lvl="1">
              <a:buFontTx/>
              <a:buAutoNum type="arabicPeriod"/>
            </a:pPr>
            <a:endParaRPr lang="en-US" altLang="en-US" sz="1000">
              <a:latin typeface="Arial" panose="020B0604020202020204" pitchFamily="34" charset="0"/>
            </a:endParaRPr>
          </a:p>
          <a:p>
            <a:r>
              <a:rPr lang="en-US" altLang="en-US" sz="1000" b="1">
                <a:latin typeface="Arial" panose="020B0604020202020204" pitchFamily="34" charset="0"/>
              </a:rPr>
              <a:t>Sales Detailer(3)</a:t>
            </a:r>
            <a:r>
              <a:rPr lang="en-US" altLang="en-US" sz="1000">
                <a:latin typeface="Arial" panose="020B0604020202020204" pitchFamily="34" charset="0"/>
              </a:rPr>
              <a:t>: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Charles Reid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Nicholas French</a:t>
            </a:r>
          </a:p>
          <a:p>
            <a:pPr lvl="1">
              <a:buFontTx/>
              <a:buAutoNum type="arabicPeriod"/>
            </a:pPr>
            <a:r>
              <a:rPr lang="en-US" altLang="en-US" sz="1000">
                <a:latin typeface="Arial" panose="020B0604020202020204" pitchFamily="34" charset="0"/>
              </a:rPr>
              <a:t>Ronald Binder</a:t>
            </a:r>
          </a:p>
          <a:p>
            <a:pPr lvl="1">
              <a:buFontTx/>
              <a:buChar char="•"/>
            </a:pPr>
            <a:endParaRPr lang="en-US" altLang="en-US" sz="1000">
              <a:latin typeface="Arial" panose="020B0604020202020204" pitchFamily="34" charset="0"/>
            </a:endParaRPr>
          </a:p>
        </p:txBody>
      </p:sp>
      <p:sp>
        <p:nvSpPr>
          <p:cNvPr id="7215" name="Rectangle 47"/>
          <p:cNvSpPr>
            <a:spLocks noChangeArrowheads="1"/>
          </p:cNvSpPr>
          <p:nvPr/>
        </p:nvSpPr>
        <p:spPr bwMode="auto">
          <a:xfrm>
            <a:off x="2667000" y="3124200"/>
            <a:ext cx="1295400" cy="5334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Internet Manager (1)</a:t>
            </a:r>
            <a:endParaRPr lang="en-US" altLang="en-US" sz="900">
              <a:latin typeface="Arial" panose="020B0604020202020204" pitchFamily="34" charset="0"/>
            </a:endParaRPr>
          </a:p>
          <a:p>
            <a:pPr algn="ctr"/>
            <a:r>
              <a:rPr lang="en-US" altLang="en-US" sz="900">
                <a:latin typeface="Arial" panose="020B0604020202020204" pitchFamily="34" charset="0"/>
              </a:rPr>
              <a:t>Shayna Rojas</a:t>
            </a:r>
          </a:p>
        </p:txBody>
      </p:sp>
      <p:sp>
        <p:nvSpPr>
          <p:cNvPr id="7226" name="Text Box 58"/>
          <p:cNvSpPr txBox="1">
            <a:spLocks noChangeArrowheads="1"/>
          </p:cNvSpPr>
          <p:nvPr/>
        </p:nvSpPr>
        <p:spPr bwMode="auto">
          <a:xfrm>
            <a:off x="2057400" y="5410200"/>
            <a:ext cx="381000" cy="257175"/>
          </a:xfrm>
          <a:prstGeom prst="rect">
            <a:avLst/>
          </a:prstGeom>
          <a:noFill/>
          <a:ln w="12700">
            <a:solidFill>
              <a:srgbClr val="FF99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14300" indent="114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 b="1">
                <a:latin typeface="Arial" panose="020B0604020202020204" pitchFamily="34" charset="0"/>
              </a:rPr>
              <a:t>18</a:t>
            </a:r>
          </a:p>
        </p:txBody>
      </p:sp>
      <p:sp>
        <p:nvSpPr>
          <p:cNvPr id="7227" name="Oval 59"/>
          <p:cNvSpPr>
            <a:spLocks noChangeArrowheads="1"/>
          </p:cNvSpPr>
          <p:nvPr/>
        </p:nvSpPr>
        <p:spPr bwMode="auto">
          <a:xfrm>
            <a:off x="4498975" y="3903663"/>
            <a:ext cx="3048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28" name="Text Box 60"/>
          <p:cNvSpPr txBox="1">
            <a:spLocks noChangeArrowheads="1"/>
          </p:cNvSpPr>
          <p:nvPr/>
        </p:nvSpPr>
        <p:spPr bwMode="auto">
          <a:xfrm>
            <a:off x="4495800" y="3886200"/>
            <a:ext cx="311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000"/>
              <a:t>19</a:t>
            </a:r>
          </a:p>
        </p:txBody>
      </p:sp>
      <p:sp>
        <p:nvSpPr>
          <p:cNvPr id="7229" name="Oval 61"/>
          <p:cNvSpPr>
            <a:spLocks noChangeArrowheads="1"/>
          </p:cNvSpPr>
          <p:nvPr/>
        </p:nvSpPr>
        <p:spPr bwMode="auto">
          <a:xfrm>
            <a:off x="4983163" y="2379663"/>
            <a:ext cx="3048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30" name="Text Box 62"/>
          <p:cNvSpPr txBox="1">
            <a:spLocks noChangeArrowheads="1"/>
          </p:cNvSpPr>
          <p:nvPr/>
        </p:nvSpPr>
        <p:spPr bwMode="auto">
          <a:xfrm>
            <a:off x="5022850" y="2362200"/>
            <a:ext cx="311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000"/>
              <a:t>23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505200" y="4724400"/>
            <a:ext cx="1143000" cy="3048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Salesperson (16)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5257800" y="4724400"/>
            <a:ext cx="1447800" cy="3048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Sales Detailer (3)</a:t>
            </a:r>
          </a:p>
        </p:txBody>
      </p:sp>
      <p:sp>
        <p:nvSpPr>
          <p:cNvPr id="7196" name="Rectangle 28"/>
          <p:cNvSpPr>
            <a:spLocks noChangeArrowheads="1"/>
          </p:cNvSpPr>
          <p:nvPr/>
        </p:nvSpPr>
        <p:spPr bwMode="auto">
          <a:xfrm>
            <a:off x="4951413" y="1905000"/>
            <a:ext cx="1066800" cy="3048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Sales Manager</a:t>
            </a:r>
          </a:p>
          <a:p>
            <a:pPr algn="ctr"/>
            <a:r>
              <a:rPr lang="en-US" altLang="en-US" sz="900">
                <a:latin typeface="Arial" panose="020B0604020202020204" pitchFamily="34" charset="0"/>
              </a:rPr>
              <a:t>Jim Frisina</a:t>
            </a:r>
          </a:p>
        </p:txBody>
      </p:sp>
      <p:sp>
        <p:nvSpPr>
          <p:cNvPr id="7242" name="Rectangle 74"/>
          <p:cNvSpPr>
            <a:spLocks noChangeArrowheads="1"/>
          </p:cNvSpPr>
          <p:nvPr/>
        </p:nvSpPr>
        <p:spPr bwMode="auto">
          <a:xfrm>
            <a:off x="7391400" y="3124200"/>
            <a:ext cx="1371600" cy="5334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latin typeface="Arial" panose="020B0604020202020204" pitchFamily="34" charset="0"/>
              </a:rPr>
              <a:t>Finance Manager (1)</a:t>
            </a:r>
            <a:endParaRPr lang="en-US" altLang="en-US" sz="900">
              <a:latin typeface="Arial" panose="020B0604020202020204" pitchFamily="34" charset="0"/>
            </a:endParaRPr>
          </a:p>
          <a:p>
            <a:pPr algn="ctr"/>
            <a:r>
              <a:rPr lang="en-US" altLang="en-US" sz="900">
                <a:latin typeface="Arial" panose="020B0604020202020204" pitchFamily="34" charset="0"/>
              </a:rPr>
              <a:t>Judson Deshler</a:t>
            </a:r>
          </a:p>
        </p:txBody>
      </p:sp>
      <p:cxnSp>
        <p:nvCxnSpPr>
          <p:cNvPr id="7243" name="AutoShape 75"/>
          <p:cNvCxnSpPr>
            <a:cxnSpLocks noChangeShapeType="1"/>
            <a:stCxn id="7179" idx="0"/>
            <a:endCxn id="7196" idx="2"/>
          </p:cNvCxnSpPr>
          <p:nvPr/>
        </p:nvCxnSpPr>
        <p:spPr bwMode="auto">
          <a:xfrm rot="16200000">
            <a:off x="4735513" y="2374900"/>
            <a:ext cx="914400" cy="5842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44" name="AutoShape 76"/>
          <p:cNvCxnSpPr>
            <a:cxnSpLocks noChangeShapeType="1"/>
            <a:stCxn id="7215" idx="0"/>
            <a:endCxn id="7196" idx="2"/>
          </p:cNvCxnSpPr>
          <p:nvPr/>
        </p:nvCxnSpPr>
        <p:spPr bwMode="auto">
          <a:xfrm rot="16200000">
            <a:off x="3942557" y="1581943"/>
            <a:ext cx="914400" cy="217011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45" name="AutoShape 77"/>
          <p:cNvCxnSpPr>
            <a:cxnSpLocks noChangeShapeType="1"/>
            <a:stCxn id="7205" idx="0"/>
            <a:endCxn id="7196" idx="2"/>
          </p:cNvCxnSpPr>
          <p:nvPr/>
        </p:nvCxnSpPr>
        <p:spPr bwMode="auto">
          <a:xfrm rot="5400000" flipH="1">
            <a:off x="5547519" y="2147094"/>
            <a:ext cx="914400" cy="103981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46" name="AutoShape 78"/>
          <p:cNvCxnSpPr>
            <a:cxnSpLocks noChangeShapeType="1"/>
            <a:stCxn id="7242" idx="0"/>
            <a:endCxn id="7196" idx="2"/>
          </p:cNvCxnSpPr>
          <p:nvPr/>
        </p:nvCxnSpPr>
        <p:spPr bwMode="auto">
          <a:xfrm rot="5400000" flipH="1">
            <a:off x="6323807" y="1370806"/>
            <a:ext cx="914400" cy="25923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47" name="AutoShape 79"/>
          <p:cNvCxnSpPr>
            <a:cxnSpLocks noChangeShapeType="1"/>
            <a:stCxn id="7171" idx="0"/>
            <a:endCxn id="7179" idx="2"/>
          </p:cNvCxnSpPr>
          <p:nvPr/>
        </p:nvCxnSpPr>
        <p:spPr bwMode="auto">
          <a:xfrm rot="16200000">
            <a:off x="3955257" y="3779043"/>
            <a:ext cx="1066800" cy="82391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48" name="AutoShape 80"/>
          <p:cNvCxnSpPr>
            <a:cxnSpLocks noChangeShapeType="1"/>
            <a:stCxn id="7174" idx="0"/>
            <a:endCxn id="7179" idx="2"/>
          </p:cNvCxnSpPr>
          <p:nvPr/>
        </p:nvCxnSpPr>
        <p:spPr bwMode="auto">
          <a:xfrm rot="5400000" flipH="1">
            <a:off x="4907757" y="3650456"/>
            <a:ext cx="1066800" cy="10810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54" name="Text Box 86"/>
          <p:cNvSpPr txBox="1">
            <a:spLocks noChangeArrowheads="1"/>
          </p:cNvSpPr>
          <p:nvPr/>
        </p:nvSpPr>
        <p:spPr bwMode="auto">
          <a:xfrm>
            <a:off x="3573463" y="457200"/>
            <a:ext cx="2019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1200" b="1" dirty="0">
                <a:latin typeface="Arial" panose="020B0604020202020204" pitchFamily="34" charset="0"/>
              </a:rPr>
              <a:t>XYZ Cadillac North</a:t>
            </a:r>
          </a:p>
          <a:p>
            <a:pPr algn="ctr"/>
            <a:r>
              <a:rPr lang="en-US" altLang="en-US" sz="1200" b="1" dirty="0">
                <a:latin typeface="Arial" panose="020B0604020202020204" pitchFamily="34" charset="0"/>
              </a:rPr>
              <a:t>Effective August 31, 2004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1613</TotalTime>
  <Words>829</Words>
  <Application>Microsoft Office PowerPoint</Application>
  <PresentationFormat>On-screen Show (4:3)</PresentationFormat>
  <Paragraphs>311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Subscription Computer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payroll_massey</dc:creator>
  <cp:lastModifiedBy>sheryl house</cp:lastModifiedBy>
  <cp:revision>205</cp:revision>
  <dcterms:created xsi:type="dcterms:W3CDTF">2003-10-09T20:20:15Z</dcterms:created>
  <dcterms:modified xsi:type="dcterms:W3CDTF">2017-02-02T16:58:30Z</dcterms:modified>
</cp:coreProperties>
</file>